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330" r:id="rId3"/>
    <p:sldId id="341" r:id="rId4"/>
    <p:sldId id="369" r:id="rId5"/>
    <p:sldId id="377" r:id="rId6"/>
    <p:sldId id="378" r:id="rId7"/>
    <p:sldId id="355" r:id="rId8"/>
    <p:sldId id="337" r:id="rId9"/>
    <p:sldId id="352" r:id="rId10"/>
    <p:sldId id="322" r:id="rId11"/>
    <p:sldId id="320" r:id="rId12"/>
    <p:sldId id="325" r:id="rId13"/>
    <p:sldId id="375" r:id="rId14"/>
    <p:sldId id="387" r:id="rId15"/>
    <p:sldId id="374" r:id="rId16"/>
    <p:sldId id="386" r:id="rId17"/>
    <p:sldId id="385" r:id="rId18"/>
    <p:sldId id="366" r:id="rId19"/>
    <p:sldId id="368" r:id="rId20"/>
    <p:sldId id="328" r:id="rId21"/>
    <p:sldId id="388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E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70" autoAdjust="0"/>
    <p:restoredTop sz="89362" autoAdjust="0"/>
  </p:normalViewPr>
  <p:slideViewPr>
    <p:cSldViewPr snapToGrid="0">
      <p:cViewPr varScale="1">
        <p:scale>
          <a:sx n="92" d="100"/>
          <a:sy n="92" d="100"/>
        </p:scale>
        <p:origin x="56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288149129473648E-2"/>
          <c:y val="4.9095629702527621E-2"/>
          <c:w val="0.88588492365863836"/>
          <c:h val="0.826937830934500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Всього учасників</c:v>
                </c:pt>
              </c:strCache>
            </c:strRef>
          </c:tx>
          <c:spPr>
            <a:solidFill>
              <a:srgbClr val="4472C4"/>
            </a:solidFill>
            <a:ln w="22499">
              <a:noFill/>
            </a:ln>
          </c:spPr>
          <c:invertIfNegative val="0"/>
          <c:dLbls>
            <c:spPr>
              <a:noFill/>
              <a:ln w="2249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949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Аркуш1!$A$2:$A$8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Аркуш1!$B$2:$B$8</c:f>
              <c:numCache>
                <c:formatCode>General</c:formatCode>
                <c:ptCount val="7"/>
                <c:pt idx="0">
                  <c:v>34</c:v>
                </c:pt>
                <c:pt idx="1">
                  <c:v>45</c:v>
                </c:pt>
                <c:pt idx="2">
                  <c:v>74</c:v>
                </c:pt>
                <c:pt idx="3">
                  <c:v>113</c:v>
                </c:pt>
                <c:pt idx="4">
                  <c:v>117</c:v>
                </c:pt>
                <c:pt idx="5">
                  <c:v>42</c:v>
                </c:pt>
                <c:pt idx="6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93-4854-B05C-D803781A275A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Кількість установ</c:v>
                </c:pt>
              </c:strCache>
            </c:strRef>
          </c:tx>
          <c:spPr>
            <a:solidFill>
              <a:srgbClr val="ED7D31"/>
            </a:solidFill>
            <a:ln w="22499">
              <a:noFill/>
            </a:ln>
          </c:spPr>
          <c:invertIfNegative val="0"/>
          <c:dLbls>
            <c:spPr>
              <a:noFill/>
              <a:ln w="2249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949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Аркуш1!$A$2:$A$8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Аркуш1!$C$2:$C$8</c:f>
              <c:numCache>
                <c:formatCode>General</c:formatCode>
                <c:ptCount val="7"/>
                <c:pt idx="0">
                  <c:v>10</c:v>
                </c:pt>
                <c:pt idx="1">
                  <c:v>10</c:v>
                </c:pt>
                <c:pt idx="2">
                  <c:v>28</c:v>
                </c:pt>
                <c:pt idx="3">
                  <c:v>39</c:v>
                </c:pt>
                <c:pt idx="4">
                  <c:v>44</c:v>
                </c:pt>
                <c:pt idx="5">
                  <c:v>11</c:v>
                </c:pt>
                <c:pt idx="6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93-4854-B05C-D803781A2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3237120"/>
        <c:axId val="1"/>
      </c:barChart>
      <c:catAx>
        <c:axId val="40323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843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949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8437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56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949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03237120"/>
        <c:crosses val="autoZero"/>
        <c:crossBetween val="between"/>
      </c:valAx>
      <c:spPr>
        <a:noFill/>
        <a:ln w="22499">
          <a:noFill/>
        </a:ln>
      </c:spPr>
    </c:plotArea>
    <c:legend>
      <c:legendPos val="r"/>
      <c:layout>
        <c:manualLayout>
          <c:xMode val="edge"/>
          <c:yMode val="edge"/>
          <c:x val="0.73522284943381988"/>
          <c:y val="2.7591600562696033E-2"/>
          <c:w val="0.23378622416734735"/>
          <c:h val="0.1717522563214067"/>
        </c:manualLayout>
      </c:layout>
      <c:overlay val="0"/>
      <c:spPr>
        <a:noFill/>
        <a:ln w="22499">
          <a:noFill/>
        </a:ln>
      </c:spPr>
      <c:txPr>
        <a:bodyPr rot="0" spcFirstLastPara="1" vertOverflow="ellipsis" vert="horz" wrap="square" anchor="ctr" anchorCtr="1"/>
        <a:lstStyle/>
        <a:p>
          <a:pPr>
            <a:defRPr sz="1949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0B395-6A4B-4149-B5D1-DE80BC72352F}" type="datetimeFigureOut">
              <a:rPr lang="uk-UA" smtClean="0"/>
              <a:t>27.10.2024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759CC-790F-4D3A-BA1E-82E4900D1D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0378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Місце для зображення 1">
            <a:extLst>
              <a:ext uri="{FF2B5EF4-FFF2-40B4-BE49-F238E27FC236}">
                <a16:creationId xmlns:a16="http://schemas.microsoft.com/office/drawing/2014/main" id="{75A75E91-8B5D-DCB7-F1A4-82B97F37AF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Місце для нотаток 2">
            <a:extLst>
              <a:ext uri="{FF2B5EF4-FFF2-40B4-BE49-F238E27FC236}">
                <a16:creationId xmlns:a16="http://schemas.microsoft.com/office/drawing/2014/main" id="{5C6DE34A-259E-D10F-0A74-45BF972309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/>
          </a:p>
          <a:p>
            <a:pPr eaLnBrk="1" hangingPunct="1">
              <a:spcBef>
                <a:spcPct val="0"/>
              </a:spcBef>
            </a:pPr>
            <a:endParaRPr lang="uk-UA" altLang="uk-UA"/>
          </a:p>
        </p:txBody>
      </p:sp>
      <p:sp>
        <p:nvSpPr>
          <p:cNvPr id="43012" name="Місце для номера слайда 3">
            <a:extLst>
              <a:ext uri="{FF2B5EF4-FFF2-40B4-BE49-F238E27FC236}">
                <a16:creationId xmlns:a16="http://schemas.microsoft.com/office/drawing/2014/main" id="{DB559DDF-C7FB-C2AD-7B36-85BAAFCFE9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ABC515E-0D5D-47B6-84D0-2552A0E3D089}" type="slidenum">
              <a:rPr lang="uk-UA" altLang="uk-UA" smtClean="0"/>
              <a:pPr/>
              <a:t>5</a:t>
            </a:fld>
            <a:endParaRPr lang="uk-UA" alt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Місце для зображення 1">
            <a:extLst>
              <a:ext uri="{FF2B5EF4-FFF2-40B4-BE49-F238E27FC236}">
                <a16:creationId xmlns:a16="http://schemas.microsoft.com/office/drawing/2014/main" id="{2EFC8EB2-6C32-05D5-E890-50B3ACF1F2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Місце для нотаток 2">
            <a:extLst>
              <a:ext uri="{FF2B5EF4-FFF2-40B4-BE49-F238E27FC236}">
                <a16:creationId xmlns:a16="http://schemas.microsoft.com/office/drawing/2014/main" id="{5F22C6D4-BD3B-8C21-04EF-092C2D00A9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/>
          </a:p>
        </p:txBody>
      </p:sp>
      <p:sp>
        <p:nvSpPr>
          <p:cNvPr id="46084" name="Місце для номера слайда 3">
            <a:extLst>
              <a:ext uri="{FF2B5EF4-FFF2-40B4-BE49-F238E27FC236}">
                <a16:creationId xmlns:a16="http://schemas.microsoft.com/office/drawing/2014/main" id="{8862C401-799A-C7C3-B973-B902B76941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247ED6-7298-4425-9031-F90DFAFAC943}" type="slidenum">
              <a:rPr lang="uk-UA" altLang="uk-UA" smtClean="0"/>
              <a:pPr/>
              <a:t>6</a:t>
            </a:fld>
            <a:endParaRPr lang="uk-UA" alt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/>
              <a:t>Сборники</a:t>
            </a:r>
            <a:r>
              <a:rPr lang="uk-UA" dirty="0"/>
              <a:t> на сайте </a:t>
            </a:r>
            <a:r>
              <a:rPr lang="uk-UA" dirty="0" err="1"/>
              <a:t>где</a:t>
            </a:r>
            <a:r>
              <a:rPr lang="uk-UA" dirty="0"/>
              <a:t> </a:t>
            </a:r>
            <a:r>
              <a:rPr lang="uk-UA" dirty="0" err="1"/>
              <a:t>есть</a:t>
            </a:r>
            <a:r>
              <a:rPr lang="uk-UA" dirty="0"/>
              <a:t> </a:t>
            </a:r>
            <a:r>
              <a:rPr lang="uk-UA" dirty="0" err="1"/>
              <a:t>аспиранті</a:t>
            </a:r>
            <a:r>
              <a:rPr lang="uk-UA" dirty="0"/>
              <a:t> за 5 лет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759CC-790F-4D3A-BA1E-82E4900D1DB6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396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Місце для зображення 1">
            <a:extLst>
              <a:ext uri="{FF2B5EF4-FFF2-40B4-BE49-F238E27FC236}">
                <a16:creationId xmlns:a16="http://schemas.microsoft.com/office/drawing/2014/main" id="{B078B345-9F65-464C-E9CA-5C87E5F8A2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Місце для нотаток 2">
            <a:extLst>
              <a:ext uri="{FF2B5EF4-FFF2-40B4-BE49-F238E27FC236}">
                <a16:creationId xmlns:a16="http://schemas.microsoft.com/office/drawing/2014/main" id="{5BB05322-DEEC-CA09-27D1-9225E42D96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/>
          </a:p>
        </p:txBody>
      </p:sp>
      <p:sp>
        <p:nvSpPr>
          <p:cNvPr id="23556" name="Місце для номера слайда 3">
            <a:extLst>
              <a:ext uri="{FF2B5EF4-FFF2-40B4-BE49-F238E27FC236}">
                <a16:creationId xmlns:a16="http://schemas.microsoft.com/office/drawing/2014/main" id="{998C8B6B-0E8C-E150-14BA-75A79A7DE7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82A126-0E4F-405B-90A2-77CD2E63E011}" type="slidenum">
              <a:rPr lang="uk-UA" altLang="uk-UA" smtClean="0"/>
              <a:pPr/>
              <a:t>10</a:t>
            </a:fld>
            <a:endParaRPr lang="uk-UA" alt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Місце для зображення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/>
              <a:t>нужны новые цифры??</a:t>
            </a:r>
          </a:p>
        </p:txBody>
      </p:sp>
      <p:sp>
        <p:nvSpPr>
          <p:cNvPr id="28675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464A54-B33F-45AA-AC23-6C673D515C8C}" type="slidenum">
              <a:rPr lang="uk-UA" smtClean="0"/>
              <a:pPr/>
              <a:t>14</a:t>
            </a:fld>
            <a:endParaRPr lang="uk-U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Місце для зображення 1">
            <a:extLst>
              <a:ext uri="{FF2B5EF4-FFF2-40B4-BE49-F238E27FC236}">
                <a16:creationId xmlns:a16="http://schemas.microsoft.com/office/drawing/2014/main" id="{97E726FE-FB1D-BD5E-76F6-10D67A0495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Місце для нотаток 2">
            <a:extLst>
              <a:ext uri="{FF2B5EF4-FFF2-40B4-BE49-F238E27FC236}">
                <a16:creationId xmlns:a16="http://schemas.microsoft.com/office/drawing/2014/main" id="{D9B9C9DC-DC60-ECCF-5599-93345CA6CC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/>
          </a:p>
        </p:txBody>
      </p:sp>
      <p:sp>
        <p:nvSpPr>
          <p:cNvPr id="18436" name="Місце для номера слайда 3">
            <a:extLst>
              <a:ext uri="{FF2B5EF4-FFF2-40B4-BE49-F238E27FC236}">
                <a16:creationId xmlns:a16="http://schemas.microsoft.com/office/drawing/2014/main" id="{CE02B2EC-868E-00D1-9BD9-F3F8AE5346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D4F5B75-AB37-4FCD-918D-D2C6DBB1163D}" type="slidenum">
              <a:rPr lang="uk-UA" altLang="uk-UA" smtClean="0"/>
              <a:pPr/>
              <a:t>16</a:t>
            </a:fld>
            <a:endParaRPr lang="uk-UA" altLang="uk-U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Місце для зображення 1">
            <a:extLst>
              <a:ext uri="{FF2B5EF4-FFF2-40B4-BE49-F238E27FC236}">
                <a16:creationId xmlns:a16="http://schemas.microsoft.com/office/drawing/2014/main" id="{806AB76C-0CB3-E31F-09A6-3E3BF06284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Місце для нотаток 2">
            <a:extLst>
              <a:ext uri="{FF2B5EF4-FFF2-40B4-BE49-F238E27FC236}">
                <a16:creationId xmlns:a16="http://schemas.microsoft.com/office/drawing/2014/main" id="{63ECC657-2C5D-A921-BE18-62E195EDF5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/>
          </a:p>
        </p:txBody>
      </p:sp>
      <p:sp>
        <p:nvSpPr>
          <p:cNvPr id="20484" name="Місце для номера слайда 3">
            <a:extLst>
              <a:ext uri="{FF2B5EF4-FFF2-40B4-BE49-F238E27FC236}">
                <a16:creationId xmlns:a16="http://schemas.microsoft.com/office/drawing/2014/main" id="{12E27C93-4322-8C9D-0E05-94754B0146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8DBB46-C441-402C-B5BE-5CED4FCA8FB5}" type="slidenum">
              <a:rPr lang="uk-UA" altLang="uk-UA" smtClean="0"/>
              <a:pPr/>
              <a:t>17</a:t>
            </a:fld>
            <a:endParaRPr lang="uk-UA" alt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3707D-FBDE-44B2-BC5A-4FB611F658CD}" type="datetimeFigureOut">
              <a:rPr lang="ru-RU"/>
              <a:pPr>
                <a:defRPr/>
              </a:pPr>
              <a:t>27.10.2024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500E7-A68A-48A3-B91F-38406DF33F5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CA9A2-3568-4328-AC4C-D011378A9A88}" type="datetimeFigureOut">
              <a:rPr lang="ru-RU"/>
              <a:pPr>
                <a:defRPr/>
              </a:pPr>
              <a:t>27.10.2024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17AC4-B87E-4173-933D-C9EAB264189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19C13-9032-49EF-AEED-F1960DBE65F3}" type="datetimeFigureOut">
              <a:rPr lang="ru-RU"/>
              <a:pPr>
                <a:defRPr/>
              </a:pPr>
              <a:t>27.10.2024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65B24-DB8A-4EE1-B363-29CC232F294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F0AA5-6CBA-437D-AA76-6EBEDEBACB94}" type="datetimeFigureOut">
              <a:rPr lang="ru-RU"/>
              <a:pPr>
                <a:defRPr/>
              </a:pPr>
              <a:t>27.10.2024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05276-ABB0-40BE-8B55-458B36AE67F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2246B-EDF8-4F17-A467-F7CBBECEAF6E}" type="datetimeFigureOut">
              <a:rPr lang="ru-RU"/>
              <a:pPr>
                <a:defRPr/>
              </a:pPr>
              <a:t>27.10.2024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352D7-E9E0-4437-A040-8397E215892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5371F-E86E-4B42-A737-F7BF90B96D69}" type="datetimeFigureOut">
              <a:rPr lang="ru-RU"/>
              <a:pPr>
                <a:defRPr/>
              </a:pPr>
              <a:t>27.10.2024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D7C07-A8C7-4E33-807D-BC7B2B6A115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91E4B-99B9-4953-BF06-00B811E46D16}" type="datetimeFigureOut">
              <a:rPr lang="ru-RU"/>
              <a:pPr>
                <a:defRPr/>
              </a:pPr>
              <a:t>27.10.2024</a:t>
            </a:fld>
            <a:endParaRPr lang="ru-RU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2052-B33A-410E-9232-00F800F942E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7106F-C4B7-483C-8801-526779C7E6C1}" type="datetimeFigureOut">
              <a:rPr lang="ru-RU"/>
              <a:pPr>
                <a:defRPr/>
              </a:pPr>
              <a:t>27.10.2024</a:t>
            </a:fld>
            <a:endParaRPr lang="ru-RU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8AF99-B6B0-4E6E-A5F4-D0D672A1965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00C8F-6218-4FCA-9B6E-36B27452F57D}" type="datetimeFigureOut">
              <a:rPr lang="ru-RU"/>
              <a:pPr>
                <a:defRPr/>
              </a:pPr>
              <a:t>27.10.2024</a:t>
            </a:fld>
            <a:endParaRPr lang="ru-RU"/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27306-3036-4D80-A3B3-3667A097AA8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89DBF-FCF8-4CCC-BCCC-F5A34537CD93}" type="datetimeFigureOut">
              <a:rPr lang="ru-RU"/>
              <a:pPr>
                <a:defRPr/>
              </a:pPr>
              <a:t>27.10.2024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43035-34C5-4797-BA91-0C59C2FB516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0E237-5F69-4A4A-A902-35A1FAF97F2A}" type="datetimeFigureOut">
              <a:rPr lang="ru-RU"/>
              <a:pPr>
                <a:defRPr/>
              </a:pPr>
              <a:t>27.10.2024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46E1D-EBDC-4FC4-8687-DB413A041E9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6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AEEB77-278D-4E1C-A5E1-6B3EAEA6D067}" type="datetimeFigureOut">
              <a:rPr lang="ru-RU"/>
              <a:pPr>
                <a:defRPr/>
              </a:pPr>
              <a:t>27.10.2024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4095BE-3B56-4510-B8C7-E2A680355F2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lanticcouncil.org/blogs/ukrainealert/russias-mass-abduction-of-ukrainian-children-may-qualify-as-genocid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5" Type="http://schemas.openxmlformats.org/officeDocument/2006/relationships/image" Target="../media/image39.png"/><Relationship Id="rId2" Type="http://schemas.openxmlformats.org/officeDocument/2006/relationships/image" Target="../media/image16.png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image" Target="../media/image24.jpe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5"/>
          <p:cNvSpPr txBox="1">
            <a:spLocks noChangeArrowheads="1"/>
          </p:cNvSpPr>
          <p:nvPr/>
        </p:nvSpPr>
        <p:spPr bwMode="auto">
          <a:xfrm>
            <a:off x="-49213" y="581025"/>
            <a:ext cx="78120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altLang="en-US" sz="3000" b="1">
                <a:solidFill>
                  <a:srgbClr val="144B9C"/>
                </a:solidFill>
                <a:latin typeface="Times New Roman" pitchFamily="18" charset="0"/>
                <a:cs typeface="Times New Roman" pitchFamily="18" charset="0"/>
              </a:rPr>
              <a:t>Державна установа </a:t>
            </a:r>
          </a:p>
          <a:p>
            <a:pPr algn="ctr"/>
            <a:r>
              <a:rPr lang="uk-UA" altLang="en-US" sz="3000" b="1">
                <a:solidFill>
                  <a:srgbClr val="144B9C"/>
                </a:solidFill>
                <a:latin typeface="Times New Roman" pitchFamily="18" charset="0"/>
                <a:cs typeface="Times New Roman" pitchFamily="18" charset="0"/>
              </a:rPr>
              <a:t>«Інститут всесвітньої історії НАН України»</a:t>
            </a:r>
          </a:p>
          <a:p>
            <a:pPr algn="ctr"/>
            <a:endParaRPr lang="uk-UA" altLang="en-US" sz="3000" b="1">
              <a:solidFill>
                <a:srgbClr val="144B9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2206625"/>
            <a:ext cx="5616575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117475"/>
            <a:ext cx="143986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6"/>
          <p:cNvSpPr txBox="1">
            <a:spLocks noChangeArrowheads="1"/>
          </p:cNvSpPr>
          <p:nvPr/>
        </p:nvSpPr>
        <p:spPr bwMode="auto">
          <a:xfrm>
            <a:off x="225425" y="5718175"/>
            <a:ext cx="55356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en-US" sz="1000" b="1">
                <a:solidFill>
                  <a:srgbClr val="11C1FF"/>
                </a:solidFill>
                <a:latin typeface="Calibri" pitchFamily="34" charset="0"/>
              </a:rPr>
              <a:t>Адреса: 01054, м. Київ, вул. Леонтовича, 5</a:t>
            </a:r>
          </a:p>
          <a:p>
            <a:r>
              <a:rPr lang="ru-RU" altLang="en-US" sz="1000" b="1">
                <a:solidFill>
                  <a:srgbClr val="11C1FF"/>
                </a:solidFill>
                <a:latin typeface="Calibri" pitchFamily="34" charset="0"/>
              </a:rPr>
              <a:t>Тел/факс: (044) 235-44-99, 279-06-29</a:t>
            </a:r>
          </a:p>
          <a:p>
            <a:r>
              <a:rPr lang="ru-RU" altLang="en-US" sz="1000" b="1">
                <a:solidFill>
                  <a:srgbClr val="11C1FF"/>
                </a:solidFill>
                <a:latin typeface="Calibri" pitchFamily="34" charset="0"/>
              </a:rPr>
              <a:t>Ел.пошта: office.ivinanu@nas.gov.ua, </a:t>
            </a:r>
          </a:p>
          <a:p>
            <a:r>
              <a:rPr lang="ru-RU" altLang="en-US" sz="1000" b="1">
                <a:solidFill>
                  <a:srgbClr val="11C1FF"/>
                </a:solidFill>
                <a:latin typeface="Calibri" pitchFamily="34" charset="0"/>
              </a:rPr>
              <a:t>Сайт</a:t>
            </a:r>
            <a:r>
              <a:rPr lang="en-US" altLang="en-US" sz="1000" b="1">
                <a:solidFill>
                  <a:srgbClr val="11C1FF"/>
                </a:solidFill>
                <a:latin typeface="Calibri" pitchFamily="34" charset="0"/>
              </a:rPr>
              <a:t>: </a:t>
            </a:r>
            <a:r>
              <a:rPr lang="ru-RU" altLang="en-US" sz="1000" b="1">
                <a:solidFill>
                  <a:srgbClr val="11C1FF"/>
                </a:solidFill>
                <a:latin typeface="Calibri" pitchFamily="34" charset="0"/>
              </a:rPr>
              <a:t>http://www.ivinas.gov.ua</a:t>
            </a:r>
          </a:p>
        </p:txBody>
      </p:sp>
      <p:sp>
        <p:nvSpPr>
          <p:cNvPr id="13317" name="TextBox 1"/>
          <p:cNvSpPr txBox="1">
            <a:spLocks noChangeArrowheads="1"/>
          </p:cNvSpPr>
          <p:nvPr/>
        </p:nvSpPr>
        <p:spPr bwMode="auto">
          <a:xfrm>
            <a:off x="5761038" y="3744913"/>
            <a:ext cx="3382962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altLang="uk-UA" sz="2000" b="1">
                <a:solidFill>
                  <a:srgbClr val="000066"/>
                </a:solidFill>
                <a:latin typeface="Calibri" pitchFamily="34" charset="0"/>
              </a:rPr>
              <a:t>Директор Інституту</a:t>
            </a:r>
          </a:p>
          <a:p>
            <a:pPr algn="ctr">
              <a:lnSpc>
                <a:spcPct val="90000"/>
              </a:lnSpc>
            </a:pPr>
            <a:r>
              <a:rPr lang="uk-UA" altLang="uk-UA" sz="2000" b="1">
                <a:solidFill>
                  <a:srgbClr val="000066"/>
                </a:solidFill>
                <a:latin typeface="Calibri" pitchFamily="34" charset="0"/>
              </a:rPr>
              <a:t>доктор історичних наук, професор,</a:t>
            </a:r>
          </a:p>
          <a:p>
            <a:pPr algn="ctr">
              <a:lnSpc>
                <a:spcPct val="90000"/>
              </a:lnSpc>
            </a:pPr>
            <a:r>
              <a:rPr lang="uk-UA" altLang="uk-UA" sz="2000" b="1">
                <a:solidFill>
                  <a:srgbClr val="000066"/>
                </a:solidFill>
                <a:latin typeface="Calibri" pitchFamily="34" charset="0"/>
              </a:rPr>
              <a:t>член-кореспондент </a:t>
            </a:r>
          </a:p>
          <a:p>
            <a:pPr algn="ctr">
              <a:lnSpc>
                <a:spcPct val="90000"/>
              </a:lnSpc>
            </a:pPr>
            <a:r>
              <a:rPr lang="uk-UA" altLang="uk-UA" sz="2000" b="1">
                <a:solidFill>
                  <a:srgbClr val="000066"/>
                </a:solidFill>
                <a:latin typeface="Calibri" pitchFamily="34" charset="0"/>
              </a:rPr>
              <a:t>НАН України</a:t>
            </a:r>
          </a:p>
          <a:p>
            <a:pPr algn="ctr">
              <a:lnSpc>
                <a:spcPct val="90000"/>
              </a:lnSpc>
            </a:pPr>
            <a:r>
              <a:rPr lang="uk-UA" altLang="uk-UA" sz="2000" b="1">
                <a:solidFill>
                  <a:srgbClr val="000066"/>
                </a:solidFill>
                <a:latin typeface="Calibri" pitchFamily="34" charset="0"/>
              </a:rPr>
              <a:t>Кудряченко Андрій Іванович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EDD40DEE-850E-9003-376F-3ADDC7BD0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3363"/>
            <a:ext cx="91440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600" b="1">
                <a:solidFill>
                  <a:srgbClr val="2F5597"/>
                </a:solidFill>
                <a:latin typeface="Arial" panose="020B0604020202020204" pitchFamily="34" charset="0"/>
              </a:rPr>
              <a:t>Публікації аспірантів Інституту</a:t>
            </a:r>
            <a:r>
              <a:rPr lang="ru-RU" altLang="uk-UA" sz="2600" b="1">
                <a:solidFill>
                  <a:srgbClr val="2F5597"/>
                </a:solidFill>
                <a:latin typeface="Arial" panose="020B0604020202020204" pitchFamily="34" charset="0"/>
              </a:rPr>
              <a:t> </a:t>
            </a:r>
            <a:r>
              <a:rPr lang="uk-UA" altLang="uk-UA" sz="2600" b="1">
                <a:solidFill>
                  <a:srgbClr val="2F5597"/>
                </a:solidFill>
                <a:latin typeface="Arial" panose="020B0604020202020204" pitchFamily="34" charset="0"/>
              </a:rPr>
              <a:t>у зарубіжних виданнях</a:t>
            </a:r>
          </a:p>
        </p:txBody>
      </p:sp>
      <p:sp>
        <p:nvSpPr>
          <p:cNvPr id="22531" name="Rectangle 5">
            <a:extLst>
              <a:ext uri="{FF2B5EF4-FFF2-40B4-BE49-F238E27FC236}">
                <a16:creationId xmlns:a16="http://schemas.microsoft.com/office/drawing/2014/main" id="{801CB8D1-92CE-4F4A-EA13-B8D460408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8863"/>
            <a:ext cx="9144000" cy="558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uk-UA" altLang="uk-UA" sz="1700" b="1"/>
              <a:t>Protsiuk A. </a:t>
            </a:r>
            <a:r>
              <a:rPr lang="uk-UA" altLang="uk-UA" sz="1700"/>
              <a:t>German–American Cultural Connections During Donald Trump’s Presidency: Literature Review. “Z tarczą albo na tarczy”: wojny w historii cywilizacji światowej»: Monografia zbiorowa. Warszawa-Paryż, 2022. С. 85-87.</a:t>
            </a:r>
          </a:p>
          <a:p>
            <a:pPr algn="just"/>
            <a:r>
              <a:rPr lang="uk-UA" altLang="uk-UA" sz="1700" b="1"/>
              <a:t>Sribnyak М.</a:t>
            </a:r>
            <a:r>
              <a:rPr lang="uk-UA" altLang="uk-UA" sz="1700"/>
              <a:t> Od nieufności do współdziałania: formy komunikacji Ukraińców – jeńców z armii carskiej z mieszkańcami miast niemieckich podczas I wojny światowej. In: Wojsko w przestrzeni miast / pod red. naukową M. Krotofila, P. Nastrożnego, W. Sieradzana. Grudziądz-Toruń, 2022. С. 25-36.</a:t>
            </a:r>
          </a:p>
          <a:p>
            <a:pPr algn="just"/>
            <a:r>
              <a:rPr lang="en-US" altLang="uk-UA" sz="1700" b="1"/>
              <a:t>Havrylov V. </a:t>
            </a:r>
            <a:r>
              <a:rPr lang="en-US" altLang="uk-UA" sz="1700"/>
              <a:t>Russia’s mass abduction of Ukrainian children may qualify as genocide. </a:t>
            </a:r>
            <a:r>
              <a:rPr lang="en-US" altLang="uk-UA" sz="1700" i="1"/>
              <a:t>Atlantic Council</a:t>
            </a:r>
            <a:r>
              <a:rPr lang="en-US" altLang="uk-UA" sz="1700"/>
              <a:t>. July 27, 2023. URL: </a:t>
            </a:r>
            <a:r>
              <a:rPr lang="en-US" altLang="uk-UA" sz="1700">
                <a:hlinkClick r:id="rId3"/>
              </a:rPr>
              <a:t>https://www.atlanticcouncil.org/blogs/ukrainealert/russias-mass-abduction-of-ukrainian-children-may-qualify-as-genocide/</a:t>
            </a:r>
            <a:r>
              <a:rPr lang="en-US" altLang="uk-UA" sz="1700"/>
              <a:t> </a:t>
            </a:r>
            <a:endParaRPr lang="uk-UA" altLang="uk-UA" sz="1700"/>
          </a:p>
          <a:p>
            <a:pPr algn="just"/>
            <a:r>
              <a:rPr lang="en-US" altLang="uk-UA" sz="1700" b="1"/>
              <a:t>Lushchak V. </a:t>
            </a:r>
            <a:r>
              <a:rPr lang="en-US" altLang="uk-UA" sz="1700"/>
              <a:t>Organizational structure of defense economics management in the United States in 1939-1943 on the example of vice-president Wallace. Danish scientific journal. 2021. Vol. 52. № 2. P. 24-31.</a:t>
            </a:r>
            <a:endParaRPr lang="uk-UA" altLang="uk-UA" sz="1700"/>
          </a:p>
          <a:p>
            <a:pPr algn="just"/>
            <a:r>
              <a:rPr lang="en-US" altLang="uk-UA" sz="1700" b="1"/>
              <a:t>Vyshnia I.</a:t>
            </a:r>
            <a:r>
              <a:rPr lang="en-US" altLang="uk-UA" sz="1700"/>
              <a:t> Activities of the Ukrainian Minority in Moldova and the Moldavian Minority in Ukraine at the Present Stage. Der Donauraum. 25 Years of Development in the Post-Soviet Space: Civil Society an Participatory Democracy. 2018. P. 183-196.</a:t>
            </a:r>
            <a:endParaRPr lang="uk-UA" altLang="uk-UA" sz="1700"/>
          </a:p>
          <a:p>
            <a:pPr algn="just"/>
            <a:r>
              <a:rPr lang="en-US" altLang="uk-UA" sz="1700" b="1"/>
              <a:t>Chzhen V. </a:t>
            </a:r>
            <a:r>
              <a:rPr lang="en-US" altLang="uk-UA" sz="1700"/>
              <a:t>Application of confucion principles in the system of state governance in the PRC during the period of «refoms and openness». Danish Scientific Journal. 2020. Vol. 34. № 3. P. 3-7.</a:t>
            </a:r>
            <a:endParaRPr lang="uk-UA" altLang="uk-UA" sz="1700"/>
          </a:p>
          <a:p>
            <a:pPr algn="just"/>
            <a:r>
              <a:rPr lang="en-US" altLang="uk-UA" sz="1700" b="1"/>
              <a:t>Ivanov D. </a:t>
            </a:r>
            <a:r>
              <a:rPr lang="en-US" altLang="uk-UA" sz="1700"/>
              <a:t>The US and UK Strategies Towards Russia and the Balkans since 1991. Torun International Studies. 2020. Vol. № 13. P. 151-164.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іагра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3367454"/>
              </p:ext>
            </p:extLst>
          </p:nvPr>
        </p:nvGraphicFramePr>
        <p:xfrm>
          <a:off x="-1" y="638175"/>
          <a:ext cx="9143999" cy="4370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115888"/>
            <a:ext cx="914400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 на конференціях молодих учених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я 7"/>
          <p:cNvGraphicFramePr>
            <a:graphicFrameLocks noGrp="1"/>
          </p:cNvGraphicFramePr>
          <p:nvPr/>
        </p:nvGraphicFramePr>
        <p:xfrm>
          <a:off x="0" y="5408613"/>
          <a:ext cx="9144001" cy="1449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9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4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66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21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669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Рік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34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88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Країни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Швейцарія, Білорусь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Швейцарія, Білорусь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Угорщина, Федеративна Республіка Німеччина, Польща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Польща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605" name="TextBox 1"/>
          <p:cNvSpPr txBox="1">
            <a:spLocks noChangeArrowheads="1"/>
          </p:cNvSpPr>
          <p:nvPr/>
        </p:nvSpPr>
        <p:spPr bwMode="auto">
          <a:xfrm>
            <a:off x="0" y="5008563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>
                <a:latin typeface="Times New Roman" pitchFamily="18" charset="0"/>
                <a:cs typeface="Times New Roman" pitchFamily="18" charset="0"/>
              </a:rPr>
              <a:t>Іноземні учасники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Рисунок 7" descr="Зображення, що містить текст, знімок екрана, книга, дизайн&#10;&#10;Автоматично згенерований опис">
            <a:extLst>
              <a:ext uri="{FF2B5EF4-FFF2-40B4-BE49-F238E27FC236}">
                <a16:creationId xmlns:a16="http://schemas.microsoft.com/office/drawing/2014/main" id="{31F39702-3D47-5484-2E46-5E862AD135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9010">
            <a:off x="1764025" y="574286"/>
            <a:ext cx="2946401" cy="3705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Рисунок 3" descr="Зображення, що містить текст, візитка&#10;&#10;Автоматично згенерований опис">
            <a:extLst>
              <a:ext uri="{FF2B5EF4-FFF2-40B4-BE49-F238E27FC236}">
                <a16:creationId xmlns:a16="http://schemas.microsoft.com/office/drawing/2014/main" id="{2AC3E01E-289D-5D02-BC05-438139EA61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8731">
            <a:off x="-700262" y="746065"/>
            <a:ext cx="2957513" cy="375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E9367E-C388-0F99-2DC9-EDB3A3259EB0}"/>
              </a:ext>
            </a:extLst>
          </p:cNvPr>
          <p:cNvSpPr txBox="1"/>
          <p:nvPr/>
        </p:nvSpPr>
        <p:spPr>
          <a:xfrm>
            <a:off x="0" y="0"/>
            <a:ext cx="9144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</a:rPr>
              <a:t>Збірники тез та програми конференцій молодих учених</a:t>
            </a:r>
          </a:p>
        </p:txBody>
      </p:sp>
      <p:pic>
        <p:nvPicPr>
          <p:cNvPr id="21512" name="Рисунок 5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E58211E3-207A-C8B0-0A00-B3C324D3EA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385">
            <a:off x="4251167" y="552837"/>
            <a:ext cx="2778125" cy="375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Рисунок 7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7BB87E93-9453-EE63-2573-9EF5856A8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2967">
            <a:off x="6689062" y="846414"/>
            <a:ext cx="2957512" cy="375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Рисунок 11" descr="Зображення, що містить текст, знімок екрана&#10;&#10;Автоматично згенерований опис">
            <a:extLst>
              <a:ext uri="{FF2B5EF4-FFF2-40B4-BE49-F238E27FC236}">
                <a16:creationId xmlns:a16="http://schemas.microsoft.com/office/drawing/2014/main" id="{B55F61B7-DE96-E95A-5DD1-3DB11A1E0D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2209">
            <a:off x="458127" y="3535333"/>
            <a:ext cx="2781300" cy="3714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Рисунок 11">
            <a:extLst>
              <a:ext uri="{FF2B5EF4-FFF2-40B4-BE49-F238E27FC236}">
                <a16:creationId xmlns:a16="http://schemas.microsoft.com/office/drawing/2014/main" id="{B7322BEF-6D62-10E8-6432-0C16D82E5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41" y="3275095"/>
            <a:ext cx="2741613" cy="3879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Рисунок 9" descr="Зображення, що містить текст, знімок екрана, Шрифт, логотип&#10;&#10;Автоматично згенерований опис">
            <a:extLst>
              <a:ext uri="{FF2B5EF4-FFF2-40B4-BE49-F238E27FC236}">
                <a16:creationId xmlns:a16="http://schemas.microsoft.com/office/drawing/2014/main" id="{72742BCF-DD55-BA7E-A9AD-5ED93191F8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7824">
            <a:off x="5454084" y="3656352"/>
            <a:ext cx="2974975" cy="3967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7" descr="C:\Users\user\AppData\Local\Temp\FineReader11\media\image15.jpeg">
            <a:extLst>
              <a:ext uri="{FF2B5EF4-FFF2-40B4-BE49-F238E27FC236}">
                <a16:creationId xmlns:a16="http://schemas.microsoft.com/office/drawing/2014/main" id="{5F7596F7-F21F-DEB1-3313-7E5D69095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3555" r="4546" b="6273"/>
          <a:stretch>
            <a:fillRect/>
          </a:stretch>
        </p:blipFill>
        <p:spPr bwMode="auto">
          <a:xfrm>
            <a:off x="2124075" y="504825"/>
            <a:ext cx="46085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3F2A42-E82B-771D-3286-6FC3AC332F09}"/>
              </a:ext>
            </a:extLst>
          </p:cNvPr>
          <p:cNvSpPr txBox="1"/>
          <p:nvPr/>
        </p:nvSpPr>
        <p:spPr>
          <a:xfrm>
            <a:off x="0" y="23813"/>
            <a:ext cx="9144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</a:rPr>
              <a:t>Бібліотека</a:t>
            </a:r>
          </a:p>
        </p:txBody>
      </p:sp>
      <p:sp>
        <p:nvSpPr>
          <p:cNvPr id="24580" name="TextBox 3">
            <a:extLst>
              <a:ext uri="{FF2B5EF4-FFF2-40B4-BE49-F238E27FC236}">
                <a16:creationId xmlns:a16="http://schemas.microsoft.com/office/drawing/2014/main" id="{57BAB19E-3C57-0073-6D8A-B0C53E5C5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8" y="3644900"/>
            <a:ext cx="9120188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Aft>
                <a:spcPts val="800"/>
              </a:spcAft>
            </a:pPr>
            <a:r>
              <a:rPr lang="uk-UA" altLang="uk-UA">
                <a:solidFill>
                  <a:srgbClr val="000000"/>
                </a:solidFill>
                <a:cs typeface="Times New Roman" panose="02020603050405020304" pitchFamily="18" charset="0"/>
              </a:rPr>
              <a:t>В Інституті функціонує наукова бібліотека (площа 40,0 кв.м). Загальний фонд бібліотеки нараховує більше 20000 одиниць, в т.ч. іноземних видань – 1156. В книгосховищі бібліотеки зберігається 816 нових книжкових видань, 1876 примірників наукових журналів, 146 збірників наукових праць а також 330 дисертацій. Фонд авторефератів становить 1162 одиниці. Фонд включає також рідкісні видання, зокрема «Енциклопедичний словник Брокгауза і Єфрона» (1890 р.), видання Оксфордського університету 1930 р., Празького університету 1934 р., листівки ОУН-УПА.</a:t>
            </a:r>
          </a:p>
          <a:p>
            <a:pPr algn="just">
              <a:spcAft>
                <a:spcPts val="800"/>
              </a:spcAft>
            </a:pPr>
            <a:r>
              <a:rPr lang="uk-UA" altLang="uk-UA">
                <a:solidFill>
                  <a:srgbClr val="000000"/>
                </a:solidFill>
                <a:cs typeface="Times New Roman" panose="02020603050405020304" pitchFamily="18" charset="0"/>
              </a:rPr>
              <a:t>Електронна бібліотека всього налічує понад 6000 найменувань, більшість з них повнотекстові. </a:t>
            </a:r>
            <a:r>
              <a:rPr lang="ru-RU" altLang="uk-UA">
                <a:solidFill>
                  <a:srgbClr val="000000"/>
                </a:solidFill>
                <a:cs typeface="Times New Roman" panose="02020603050405020304" pitchFamily="18" charset="0"/>
              </a:rPr>
              <a:t>За період 2018-2023 рр. бібліотеку було поповнено на більш ніж 1600 найменувань. </a:t>
            </a:r>
            <a:endParaRPr lang="uk-UA" altLang="uk-UA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75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Співпраця </a:t>
            </a:r>
            <a:r>
              <a:rPr lang="uk-UA" sz="2800" b="1" dirty="0">
                <a:solidFill>
                  <a:srgbClr val="144B9C"/>
                </a:solidFill>
                <a:latin typeface="Times New Roman" pitchFamily="18" charset="0"/>
                <a:cs typeface="Times New Roman" pitchFamily="18" charset="0"/>
              </a:rPr>
              <a:t>ДУ «Інститут всесвітньої </a:t>
            </a:r>
            <a:br>
              <a:rPr lang="uk-UA" sz="2800" b="1" dirty="0">
                <a:solidFill>
                  <a:srgbClr val="144B9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>
                <a:solidFill>
                  <a:srgbClr val="144B9C"/>
                </a:solidFill>
                <a:latin typeface="Times New Roman" pitchFamily="18" charset="0"/>
                <a:cs typeface="Times New Roman" pitchFamily="18" charset="0"/>
              </a:rPr>
              <a:t>історії НАН України» 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 ЗВО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288925" y="717550"/>
            <a:ext cx="8566150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500" b="1" dirty="0">
                <a:latin typeface="Times New Roman" pitchFamily="18" charset="0"/>
                <a:cs typeface="Times New Roman" pitchFamily="18" charset="0"/>
              </a:rPr>
              <a:t>Договорів про співробітництво з ЗВО України - </a:t>
            </a:r>
            <a:r>
              <a:rPr lang="uk-UA" sz="2500" b="1" dirty="0">
                <a:solidFill>
                  <a:srgbClr val="FF0000"/>
                </a:solidFill>
                <a:latin typeface="Times New Roman" pitchFamily="18" charset="0"/>
              </a:rPr>
              <a:t>7</a:t>
            </a:r>
            <a:endParaRPr lang="en-US" sz="25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5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500" b="1" dirty="0">
                <a:latin typeface="Times New Roman" pitchFamily="18" charset="0"/>
                <a:cs typeface="Times New Roman" pitchFamily="18" charset="0"/>
              </a:rPr>
              <a:t>Наукові співробітники Інституту-викладачі – </a:t>
            </a:r>
            <a:r>
              <a:rPr lang="uk-UA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5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500" b="1" dirty="0">
                <a:latin typeface="Times New Roman" pitchFamily="18" charset="0"/>
                <a:cs typeface="Times New Roman" pitchFamily="18" charset="0"/>
              </a:rPr>
              <a:t>Співробітники Інституту – члени спеціалізованих вчених рад у вищих навчальних закладах України – </a:t>
            </a:r>
            <a:r>
              <a:rPr lang="uk-UA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  <a:p>
            <a:endParaRPr lang="uk-UA" sz="15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500" b="1" dirty="0">
                <a:latin typeface="Times New Roman" pitchFamily="18" charset="0"/>
                <a:cs typeface="Times New Roman" pitchFamily="18" charset="0"/>
              </a:rPr>
              <a:t>Кількість ЗВО, до яких залучені співробітники </a:t>
            </a:r>
          </a:p>
          <a:p>
            <a:r>
              <a:rPr lang="uk-UA" sz="2500" b="1" dirty="0">
                <a:latin typeface="Times New Roman" pitchFamily="18" charset="0"/>
                <a:cs typeface="Times New Roman" pitchFamily="18" charset="0"/>
              </a:rPr>
              <a:t>Інституту як викладачі – </a:t>
            </a:r>
            <a:r>
              <a:rPr lang="uk-UA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5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500" b="1" dirty="0">
                <a:latin typeface="Times New Roman" pitchFamily="18" charset="0"/>
                <a:cs typeface="Times New Roman" pitchFamily="18" charset="0"/>
              </a:rPr>
              <a:t>Практику в науковій установі проходило </a:t>
            </a:r>
            <a:r>
              <a:rPr lang="uk-UA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 студентів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5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500" b="1" dirty="0">
                <a:latin typeface="Times New Roman" pitchFamily="18" charset="0"/>
                <a:cs typeface="Times New Roman" pitchFamily="18" charset="0"/>
              </a:rPr>
              <a:t>Підвищували кваліфікацію в ДУ «Інститут всесвітньої </a:t>
            </a:r>
            <a:br>
              <a:rPr lang="uk-UA" sz="25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500" b="1" dirty="0">
                <a:latin typeface="Times New Roman" pitchFamily="18" charset="0"/>
                <a:cs typeface="Times New Roman" pitchFamily="18" charset="0"/>
              </a:rPr>
              <a:t>історії НАН України»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викладачів ЗВО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5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500" b="1" dirty="0">
                <a:latin typeface="Times New Roman" pitchFamily="18" charset="0"/>
                <a:cs typeface="Times New Roman" pitchFamily="18" charset="0"/>
              </a:rPr>
              <a:t>Спільно з вченими-освітянами розроблено </a:t>
            </a:r>
            <a:r>
              <a:rPr lang="uk-UA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більше 50 робочих програм навчальних дисциплін та опубліковано 9 навчальних підручників і посібників 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я 1">
            <a:extLst>
              <a:ext uri="{FF2B5EF4-FFF2-40B4-BE49-F238E27FC236}">
                <a16:creationId xmlns:a16="http://schemas.microsoft.com/office/drawing/2014/main" id="{5A0A8FCA-9BEE-D845-FE7A-C60E9F3BDDBF}"/>
              </a:ext>
            </a:extLst>
          </p:cNvPr>
          <p:cNvGraphicFramePr>
            <a:graphicFrameLocks noGrp="1"/>
          </p:cNvGraphicFramePr>
          <p:nvPr/>
        </p:nvGraphicFramePr>
        <p:xfrm>
          <a:off x="1547813" y="3284538"/>
          <a:ext cx="6264275" cy="33845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7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43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94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94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43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8828">
                <a:tc rowSpan="2">
                  <a:txBody>
                    <a:bodyPr/>
                    <a:lstStyle/>
                    <a:p>
                      <a:pPr indent="450215" algn="l" fontAlgn="base">
                        <a:lnSpc>
                          <a:spcPct val="150000"/>
                        </a:lnSpc>
                      </a:pPr>
                      <a:b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/>
                </a:tc>
                <a:tc gridSpan="6"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Аспіранти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74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672">
                <a:tc>
                  <a:txBody>
                    <a:bodyPr/>
                    <a:lstStyle/>
                    <a:p>
                      <a:pPr marL="0" indent="0" algn="l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Кількість – всього</a:t>
                      </a:r>
                    </a:p>
                    <a:p>
                      <a:pPr marL="0" indent="0" algn="l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 тому числі за рахунок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225">
                <a:tc>
                  <a:txBody>
                    <a:bodyPr/>
                    <a:lstStyle/>
                    <a:p>
                      <a:pPr marL="0" indent="0" algn="l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державного бюджету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836">
                <a:tc>
                  <a:txBody>
                    <a:bodyPr/>
                    <a:lstStyle/>
                    <a:p>
                      <a:pPr marL="0" indent="0" algn="l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інших джерел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3112">
                <a:tc>
                  <a:txBody>
                    <a:bodyPr/>
                    <a:lstStyle/>
                    <a:p>
                      <a:pPr marL="0" indent="0" algn="l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Випуск з захистом дисертації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8138">
                <a:tc>
                  <a:txBody>
                    <a:bodyPr/>
                    <a:lstStyle/>
                    <a:p>
                      <a:pPr marL="0" indent="0" algn="l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 % до загальної кількості осіб, що закінчили навчання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8,3%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6,3%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0000"/>
                        </a:lnSpc>
                      </a:pPr>
                      <a:r>
                        <a:rPr lang="uk-UA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uk-UA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10" marR="3311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401" name="TextBox 2">
            <a:extLst>
              <a:ext uri="{FF2B5EF4-FFF2-40B4-BE49-F238E27FC236}">
                <a16:creationId xmlns:a16="http://schemas.microsoft.com/office/drawing/2014/main" id="{0D3F65A8-DD92-9638-123E-56F6618F8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813"/>
            <a:ext cx="9144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altLang="uk-UA" sz="2400">
                <a:cs typeface="Calibri" panose="020F0502020204030204" pitchFamily="34" charset="0"/>
              </a:rPr>
              <a:t> </a:t>
            </a:r>
            <a:r>
              <a:rPr lang="uk-UA" altLang="uk-UA" sz="2400" b="1">
                <a:solidFill>
                  <a:srgbClr val="2E75B6"/>
                </a:solidFill>
                <a:cs typeface="Calibri" panose="020F0502020204030204" pitchFamily="34" charset="0"/>
              </a:rPr>
              <a:t>Діяльність аспірантури</a:t>
            </a:r>
          </a:p>
        </p:txBody>
      </p:sp>
      <p:sp>
        <p:nvSpPr>
          <p:cNvPr id="14402" name="TextBox 3">
            <a:extLst>
              <a:ext uri="{FF2B5EF4-FFF2-40B4-BE49-F238E27FC236}">
                <a16:creationId xmlns:a16="http://schemas.microsoft.com/office/drawing/2014/main" id="{D738DACE-101F-8851-E727-AA68A57B7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2150"/>
            <a:ext cx="91440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uk-UA" altLang="uk-UA" dirty="0">
                <a:cs typeface="Times New Roman" panose="02020603050405020304" pitchFamily="18" charset="0"/>
              </a:rPr>
              <a:t>За період з 01.11.2018 по 01.11.2023 рр. аспірантуру Інституту завершило </a:t>
            </a:r>
            <a:r>
              <a:rPr lang="uk-UA" altLang="uk-UA" b="1" dirty="0">
                <a:cs typeface="Times New Roman" panose="02020603050405020304" pitchFamily="18" charset="0"/>
              </a:rPr>
              <a:t>24</a:t>
            </a:r>
            <a:r>
              <a:rPr lang="uk-UA" altLang="uk-UA" dirty="0">
                <a:cs typeface="Times New Roman" panose="02020603050405020304" pitchFamily="18" charset="0"/>
              </a:rPr>
              <a:t> аспіранти. </a:t>
            </a:r>
            <a:endParaRPr lang="en-US" altLang="uk-UA" dirty="0"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uk-UA" altLang="uk-UA" dirty="0">
                <a:cs typeface="Times New Roman" panose="02020603050405020304" pitchFamily="18" charset="0"/>
              </a:rPr>
              <a:t>Успішно захистили дисертації та отримали дипломи кандидата наук (докторів філософії) </a:t>
            </a:r>
            <a:r>
              <a:rPr lang="uk-UA" altLang="uk-UA" b="1" dirty="0">
                <a:cs typeface="Times New Roman" panose="02020603050405020304" pitchFamily="18" charset="0"/>
              </a:rPr>
              <a:t>4</a:t>
            </a:r>
            <a:r>
              <a:rPr lang="uk-UA" altLang="uk-UA" dirty="0">
                <a:cs typeface="Times New Roman" panose="02020603050405020304" pitchFamily="18" charset="0"/>
              </a:rPr>
              <a:t> особи (</a:t>
            </a:r>
            <a:r>
              <a:rPr lang="uk-UA" altLang="uk-UA" b="1" dirty="0">
                <a:cs typeface="Times New Roman" panose="02020603050405020304" pitchFamily="18" charset="0"/>
              </a:rPr>
              <a:t>16,6 %</a:t>
            </a:r>
            <a:r>
              <a:rPr lang="uk-UA" altLang="uk-UA" dirty="0">
                <a:cs typeface="Times New Roman" panose="02020603050405020304" pitchFamily="18" charset="0"/>
              </a:rPr>
              <a:t> від загальної кількості випущених осіб).</a:t>
            </a:r>
            <a:endParaRPr lang="en-US" altLang="uk-UA" dirty="0"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uk-UA" altLang="uk-UA" dirty="0">
                <a:solidFill>
                  <a:srgbClr val="242424"/>
                </a:solidFill>
              </a:rPr>
              <a:t>За період з 01.11.2018 по 01.11.2023 </a:t>
            </a:r>
            <a:r>
              <a:rPr lang="uk-UA" altLang="uk-UA" dirty="0">
                <a:solidFill>
                  <a:srgbClr val="242424"/>
                </a:solidFill>
                <a:cs typeface="Times New Roman" panose="02020603050405020304" pitchFamily="18" charset="0"/>
              </a:rPr>
              <a:t>рр. за спеціальністю «032 – історія та археологія» до аспірантури було прийнято </a:t>
            </a:r>
            <a:r>
              <a:rPr lang="uk-UA" altLang="uk-UA" b="1" dirty="0">
                <a:solidFill>
                  <a:srgbClr val="242424"/>
                </a:solidFill>
                <a:cs typeface="Times New Roman" panose="02020603050405020304" pitchFamily="18" charset="0"/>
              </a:rPr>
              <a:t>17</a:t>
            </a:r>
            <a:r>
              <a:rPr lang="uk-UA" altLang="uk-UA" dirty="0">
                <a:solidFill>
                  <a:srgbClr val="242424"/>
                </a:solidFill>
                <a:cs typeface="Times New Roman" panose="02020603050405020304" pitchFamily="18" charset="0"/>
              </a:rPr>
              <a:t> осіб. За цей же час аспірантуру закінчили 24 особи. В Інституті </a:t>
            </a:r>
            <a:r>
              <a:rPr lang="uk-UA" altLang="uk-UA" dirty="0" err="1">
                <a:solidFill>
                  <a:srgbClr val="242424"/>
                </a:solidFill>
                <a:cs typeface="Times New Roman" panose="02020603050405020304" pitchFamily="18" charset="0"/>
              </a:rPr>
              <a:t>працевлаштовано</a:t>
            </a:r>
            <a:r>
              <a:rPr lang="uk-UA" altLang="uk-UA" dirty="0">
                <a:solidFill>
                  <a:srgbClr val="242424"/>
                </a:solidFill>
                <a:cs typeface="Times New Roman" panose="02020603050405020304" pitchFamily="18" charset="0"/>
              </a:rPr>
              <a:t> </a:t>
            </a:r>
            <a:r>
              <a:rPr lang="uk-UA" altLang="uk-UA" b="1" dirty="0">
                <a:solidFill>
                  <a:srgbClr val="242424"/>
                </a:solidFill>
                <a:cs typeface="Times New Roman" panose="02020603050405020304" pitchFamily="18" charset="0"/>
              </a:rPr>
              <a:t>4</a:t>
            </a:r>
            <a:r>
              <a:rPr lang="uk-UA" altLang="uk-UA" dirty="0">
                <a:solidFill>
                  <a:srgbClr val="242424"/>
                </a:solidFill>
                <a:cs typeface="Times New Roman" panose="02020603050405020304" pitchFamily="18" charset="0"/>
              </a:rPr>
              <a:t> випускники аспірантури.</a:t>
            </a:r>
            <a:endParaRPr lang="uk-UA" altLang="uk-UA" dirty="0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00CB99-414D-E4AA-D7E1-3C639858A335}"/>
              </a:ext>
            </a:extLst>
          </p:cNvPr>
          <p:cNvSpPr txBox="1"/>
          <p:nvPr/>
        </p:nvSpPr>
        <p:spPr>
          <a:xfrm>
            <a:off x="0" y="42863"/>
            <a:ext cx="775493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</a:rPr>
              <a:t>Молоді вчені-стипендіати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411" name="Рисунок 3" descr="Зображення, що містить текст, рама для картини&#10;&#10;Автоматично згенерований опис">
            <a:extLst>
              <a:ext uri="{FF2B5EF4-FFF2-40B4-BE49-F238E27FC236}">
                <a16:creationId xmlns:a16="http://schemas.microsoft.com/office/drawing/2014/main" id="{F7A8BD30-6DE1-A28B-162D-E3528F563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6" b="12369"/>
          <a:stretch>
            <a:fillRect/>
          </a:stretch>
        </p:blipFill>
        <p:spPr bwMode="auto">
          <a:xfrm>
            <a:off x="3892550" y="3933825"/>
            <a:ext cx="213201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Рисунок 5" descr="Зображення, що містить текст, табло&#10;&#10;Автоматично згенерований опис">
            <a:extLst>
              <a:ext uri="{FF2B5EF4-FFF2-40B4-BE49-F238E27FC236}">
                <a16:creationId xmlns:a16="http://schemas.microsoft.com/office/drawing/2014/main" id="{398977BA-B4BF-DB3D-3C1A-D34E7C31C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40205" r="22179" b="3510"/>
          <a:stretch>
            <a:fillRect/>
          </a:stretch>
        </p:blipFill>
        <p:spPr bwMode="auto">
          <a:xfrm>
            <a:off x="7759700" y="1857375"/>
            <a:ext cx="1414463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7" descr="Зображення, що містить особа, у приміщенні, чоловік, стоячий&#10;&#10;Автоматично згенерований опис">
            <a:extLst>
              <a:ext uri="{FF2B5EF4-FFF2-40B4-BE49-F238E27FC236}">
                <a16:creationId xmlns:a16="http://schemas.microsoft.com/office/drawing/2014/main" id="{0F3B8446-6AC3-063B-D2E7-42951D902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4"/>
          <a:stretch>
            <a:fillRect/>
          </a:stretch>
        </p:blipFill>
        <p:spPr bwMode="auto">
          <a:xfrm>
            <a:off x="6038850" y="4441825"/>
            <a:ext cx="3078163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2">
            <a:extLst>
              <a:ext uri="{FF2B5EF4-FFF2-40B4-BE49-F238E27FC236}">
                <a16:creationId xmlns:a16="http://schemas.microsoft.com/office/drawing/2014/main" id="{2DEDA230-348C-254E-7222-93FBA85E3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7050"/>
            <a:ext cx="6335713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uk-UA" altLang="uk-UA" sz="1600" b="1"/>
              <a:t>Загальна кількість молодих вчених </a:t>
            </a:r>
          </a:p>
          <a:p>
            <a:pPr algn="just"/>
            <a:r>
              <a:rPr lang="uk-UA" altLang="uk-UA" sz="1600" b="1"/>
              <a:t>за період 2018-2023 рр.: 18 </a:t>
            </a:r>
          </a:p>
          <a:p>
            <a:pPr algn="just"/>
            <a:endParaRPr lang="uk-UA" altLang="uk-UA" sz="1600" b="1"/>
          </a:p>
          <a:p>
            <a:pPr algn="just"/>
            <a:r>
              <a:rPr lang="uk-UA" altLang="uk-UA" sz="1600" b="1"/>
              <a:t>Стипендіати НАН України - молоді вчені </a:t>
            </a:r>
            <a:endParaRPr lang="en-US" altLang="uk-UA" sz="1600" b="1"/>
          </a:p>
          <a:p>
            <a:pPr algn="just"/>
            <a:r>
              <a:rPr lang="uk-UA" altLang="uk-UA" sz="1600" b="1"/>
              <a:t>за період 2018-2023 рр.:</a:t>
            </a:r>
          </a:p>
          <a:p>
            <a:pPr algn="just"/>
            <a:r>
              <a:rPr lang="uk-UA" altLang="uk-UA" sz="1600">
                <a:solidFill>
                  <a:srgbClr val="000000"/>
                </a:solidFill>
              </a:rPr>
              <a:t>Пугачова-Лакішик Д.В., Мудрієвська І.І., Кравченко М.В., </a:t>
            </a:r>
            <a:endParaRPr lang="en-US" altLang="uk-UA" sz="1600">
              <a:solidFill>
                <a:srgbClr val="000000"/>
              </a:solidFill>
            </a:endParaRPr>
          </a:p>
          <a:p>
            <a:pPr algn="just"/>
            <a:r>
              <a:rPr lang="uk-UA" altLang="uk-UA" sz="1600">
                <a:solidFill>
                  <a:srgbClr val="000000"/>
                </a:solidFill>
              </a:rPr>
              <a:t>Лущак В.В.</a:t>
            </a:r>
          </a:p>
          <a:p>
            <a:pPr algn="just"/>
            <a:endParaRPr lang="en-US" altLang="uk-UA" sz="1600" b="1"/>
          </a:p>
          <a:p>
            <a:pPr algn="just"/>
            <a:r>
              <a:rPr lang="uk-UA" altLang="uk-UA" sz="1600" b="1"/>
              <a:t>Стипендіати Президента України - молоді вчені за період 2018-2023 рр.: </a:t>
            </a:r>
          </a:p>
          <a:p>
            <a:pPr algn="just">
              <a:lnSpc>
                <a:spcPct val="115000"/>
              </a:lnSpc>
            </a:pPr>
            <a:r>
              <a:rPr lang="uk-UA" altLang="uk-UA" sz="1600">
                <a:solidFill>
                  <a:srgbClr val="000000"/>
                </a:solidFill>
              </a:rPr>
              <a:t>Годлюк А.М., Пугачова-Лакішик Д.В., Мудрієвська І.І.</a:t>
            </a:r>
          </a:p>
          <a:p>
            <a:pPr algn="just"/>
            <a:endParaRPr lang="en-US" altLang="uk-UA" sz="1600"/>
          </a:p>
          <a:p>
            <a:pPr algn="just">
              <a:lnSpc>
                <a:spcPct val="115000"/>
              </a:lnSpc>
            </a:pPr>
            <a:r>
              <a:rPr lang="uk-UA" altLang="uk-UA" sz="1600" b="1">
                <a:solidFill>
                  <a:srgbClr val="000000"/>
                </a:solidFill>
              </a:rPr>
              <a:t>Стипендіати імені академіка НАН України Б.Є.Патона – молоді вчені за період 2018-2023 рр.:</a:t>
            </a:r>
            <a:endParaRPr lang="uk-UA" altLang="uk-UA" sz="1600">
              <a:solidFill>
                <a:srgbClr val="000000"/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uk-UA" altLang="uk-UA" sz="1600">
                <a:solidFill>
                  <a:srgbClr val="000000"/>
                </a:solidFill>
              </a:rPr>
              <a:t>Воробєй О.В.</a:t>
            </a:r>
            <a:endParaRPr lang="ru-RU" altLang="uk-UA" sz="1600"/>
          </a:p>
        </p:txBody>
      </p:sp>
      <p:pic>
        <p:nvPicPr>
          <p:cNvPr id="17415" name="Рисунок 13">
            <a:extLst>
              <a:ext uri="{FF2B5EF4-FFF2-40B4-BE49-F238E27FC236}">
                <a16:creationId xmlns:a16="http://schemas.microsoft.com/office/drawing/2014/main" id="{E80AF412-BB5E-8357-7B48-E6949020D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58738"/>
            <a:ext cx="1357312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Рисунок 6">
            <a:extLst>
              <a:ext uri="{FF2B5EF4-FFF2-40B4-BE49-F238E27FC236}">
                <a16:creationId xmlns:a16="http://schemas.microsoft.com/office/drawing/2014/main" id="{D2335B37-2C2B-8E75-BA60-2C380B50F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00" b="23692"/>
          <a:stretch>
            <a:fillRect/>
          </a:stretch>
        </p:blipFill>
        <p:spPr bwMode="auto">
          <a:xfrm>
            <a:off x="6380163" y="1933575"/>
            <a:ext cx="13843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Box 2">
            <a:extLst>
              <a:ext uri="{FF2B5EF4-FFF2-40B4-BE49-F238E27FC236}">
                <a16:creationId xmlns:a16="http://schemas.microsoft.com/office/drawing/2014/main" id="{6CDE434C-1A6E-E754-CE71-55973CCD8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6763"/>
            <a:ext cx="369411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uk-UA" altLang="uk-UA" sz="1600" b="1"/>
              <a:t>Нагородження премією Київського міського голови за особливі досягнення молоді у розбудові столиці України – міста-героя Києва у номінації «за наукові досягнення»:</a:t>
            </a:r>
            <a:endParaRPr lang="ru-RU" altLang="uk-UA" sz="1600" b="1"/>
          </a:p>
          <a:p>
            <a:pPr algn="just"/>
            <a:r>
              <a:rPr lang="uk-UA" altLang="uk-UA" sz="1600"/>
              <a:t>Пугачова-Лакішик Д.В. (2019 р.)</a:t>
            </a:r>
            <a:endParaRPr lang="ru-RU" altLang="uk-UA" sz="1600"/>
          </a:p>
          <a:p>
            <a:pPr algn="just"/>
            <a:r>
              <a:rPr lang="uk-UA" altLang="uk-UA" sz="1600"/>
              <a:t>Кужельний М.О. (2020 р.)</a:t>
            </a:r>
            <a:endParaRPr lang="ru-RU" altLang="uk-UA" sz="1600"/>
          </a:p>
        </p:txBody>
      </p:sp>
      <p:pic>
        <p:nvPicPr>
          <p:cNvPr id="17418" name="Рисунок 3">
            <a:extLst>
              <a:ext uri="{FF2B5EF4-FFF2-40B4-BE49-F238E27FC236}">
                <a16:creationId xmlns:a16="http://schemas.microsoft.com/office/drawing/2014/main" id="{027F7444-794D-0B17-E384-FA6D133E3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58738"/>
            <a:ext cx="1300163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5" descr="Зображення, що містить особа, костюм, чоловік, краватка&#10;&#10;Автоматично згенерований опис">
            <a:extLst>
              <a:ext uri="{FF2B5EF4-FFF2-40B4-BE49-F238E27FC236}">
                <a16:creationId xmlns:a16="http://schemas.microsoft.com/office/drawing/2014/main" id="{BC3BFE2F-6B90-42C8-132D-F65E8A841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9545">
            <a:off x="5875338" y="5313363"/>
            <a:ext cx="1189037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Рисунок 7" descr="Зображення, що містить особа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CD98BE3D-D38A-ECDC-FBDC-849D51F1E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2538">
            <a:off x="2882900" y="5162550"/>
            <a:ext cx="12890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4">
            <a:extLst>
              <a:ext uri="{FF2B5EF4-FFF2-40B4-BE49-F238E27FC236}">
                <a16:creationId xmlns:a16="http://schemas.microsoft.com/office/drawing/2014/main" id="{C6CEADD9-CA2B-0C0B-F299-D1C4AD5DB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1633" b="-923"/>
          <a:stretch>
            <a:fillRect/>
          </a:stretch>
        </p:blipFill>
        <p:spPr bwMode="auto">
          <a:xfrm rot="526279">
            <a:off x="1339850" y="5176838"/>
            <a:ext cx="1335088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2">
            <a:extLst>
              <a:ext uri="{FF2B5EF4-FFF2-40B4-BE49-F238E27FC236}">
                <a16:creationId xmlns:a16="http://schemas.microsoft.com/office/drawing/2014/main" id="{3448C060-E499-894B-2F38-AA1D87D5E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14522">
            <a:off x="5422900" y="280988"/>
            <a:ext cx="390207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Рисунок 4">
            <a:extLst>
              <a:ext uri="{FF2B5EF4-FFF2-40B4-BE49-F238E27FC236}">
                <a16:creationId xmlns:a16="http://schemas.microsoft.com/office/drawing/2014/main" id="{FD41DE20-8423-5054-6984-615CBF2EA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5922">
            <a:off x="66675" y="5362575"/>
            <a:ext cx="1227138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Рисунок 5">
            <a:extLst>
              <a:ext uri="{FF2B5EF4-FFF2-40B4-BE49-F238E27FC236}">
                <a16:creationId xmlns:a16="http://schemas.microsoft.com/office/drawing/2014/main" id="{8C29F548-1F7F-FDDF-F719-8459F7C3D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t="10068" r="14676"/>
          <a:stretch>
            <a:fillRect/>
          </a:stretch>
        </p:blipFill>
        <p:spPr bwMode="auto">
          <a:xfrm rot="503761">
            <a:off x="5564188" y="2786063"/>
            <a:ext cx="3703637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Рисунок 11" descr="Зображення, що містить особа, у приміщенні, молодий, хлопчик&#10;&#10;Автоматично згенерований опис">
            <a:extLst>
              <a:ext uri="{FF2B5EF4-FFF2-40B4-BE49-F238E27FC236}">
                <a16:creationId xmlns:a16="http://schemas.microsoft.com/office/drawing/2014/main" id="{B377DBAD-1E43-108A-A866-AE1653F6A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/>
          <a:stretch>
            <a:fillRect/>
          </a:stretch>
        </p:blipFill>
        <p:spPr bwMode="auto">
          <a:xfrm rot="428998">
            <a:off x="4430713" y="5165725"/>
            <a:ext cx="139223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3C5422F-59A2-3F4D-48EE-25CA4D913EA5}"/>
              </a:ext>
            </a:extLst>
          </p:cNvPr>
          <p:cNvSpPr txBox="1">
            <a:spLocks/>
          </p:cNvSpPr>
          <p:nvPr/>
        </p:nvSpPr>
        <p:spPr>
          <a:xfrm>
            <a:off x="0" y="49213"/>
            <a:ext cx="9144000" cy="5048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Наші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аспіранти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працюют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ь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TextBox 2">
            <a:extLst>
              <a:ext uri="{FF2B5EF4-FFF2-40B4-BE49-F238E27FC236}">
                <a16:creationId xmlns:a16="http://schemas.microsoft.com/office/drawing/2014/main" id="{4FAB7E42-6251-2B7F-E3F6-CD5E045D3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" y="356177"/>
            <a:ext cx="5302250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uk-UA" altLang="uk-UA" sz="1500" b="1" dirty="0" err="1"/>
              <a:t>Мудрієвська</a:t>
            </a:r>
            <a:r>
              <a:rPr lang="uk-UA" altLang="uk-UA" sz="1500" b="1" dirty="0"/>
              <a:t> І.І.</a:t>
            </a:r>
            <a:r>
              <a:rPr lang="uk-UA" altLang="uk-UA" sz="1500" dirty="0"/>
              <a:t> – </a:t>
            </a:r>
            <a:r>
              <a:rPr lang="uk-UA" altLang="uk-UA" sz="1500" dirty="0" err="1"/>
              <a:t>к.і.н</a:t>
            </a:r>
            <a:r>
              <a:rPr lang="uk-UA" altLang="uk-UA" sz="1500" dirty="0"/>
              <a:t>., старший науковий співробітник Державної установи «Інститут всесвітньої історії НАН України»</a:t>
            </a:r>
          </a:p>
          <a:p>
            <a:pPr algn="just"/>
            <a:r>
              <a:rPr lang="uk-UA" altLang="uk-UA" sz="1500" b="1" dirty="0">
                <a:solidFill>
                  <a:srgbClr val="111111"/>
                </a:solidFill>
              </a:rPr>
              <a:t>Третяк В.Л.</a:t>
            </a:r>
            <a:r>
              <a:rPr lang="uk-UA" altLang="uk-UA" sz="1500" dirty="0">
                <a:solidFill>
                  <a:srgbClr val="111111"/>
                </a:solidFill>
              </a:rPr>
              <a:t> – </a:t>
            </a:r>
            <a:r>
              <a:rPr lang="uk-UA" altLang="uk-UA" sz="1500" dirty="0" err="1"/>
              <a:t>к.і.н</a:t>
            </a:r>
            <a:r>
              <a:rPr lang="uk-UA" altLang="uk-UA" sz="1500" dirty="0"/>
              <a:t>., завідувач відділу науково-фондової роботи Національного музею історії України у Другій світовій війні. Меморіальний комплекс.</a:t>
            </a:r>
            <a:endParaRPr lang="en-US" altLang="uk-UA" sz="1500" dirty="0"/>
          </a:p>
          <a:p>
            <a:pPr algn="just"/>
            <a:r>
              <a:rPr lang="uk-UA" altLang="uk-UA" sz="1500" b="1" dirty="0" err="1"/>
              <a:t>Лущак</a:t>
            </a:r>
            <a:r>
              <a:rPr lang="uk-UA" altLang="uk-UA" sz="1500" b="1" dirty="0"/>
              <a:t> В.В.</a:t>
            </a:r>
            <a:r>
              <a:rPr lang="uk-UA" altLang="uk-UA" sz="1500" dirty="0"/>
              <a:t> – молодший науковий співробітник Державної установи «Інститут всесвітньої історії НАН України»</a:t>
            </a:r>
          </a:p>
          <a:p>
            <a:pPr algn="just"/>
            <a:r>
              <a:rPr lang="uk-UA" altLang="uk-UA" sz="1500" b="1" dirty="0"/>
              <a:t>Гаврилов В.О.</a:t>
            </a:r>
            <a:r>
              <a:rPr lang="uk-UA" altLang="uk-UA" sz="1500" dirty="0"/>
              <a:t> – молодший науковий співробітник Державної установи «Інститут всесвітньої історії НАН України»</a:t>
            </a:r>
          </a:p>
          <a:p>
            <a:pPr algn="just"/>
            <a:r>
              <a:rPr lang="uk-UA" altLang="uk-UA" sz="1500" b="1" dirty="0">
                <a:solidFill>
                  <a:srgbClr val="111111"/>
                </a:solidFill>
              </a:rPr>
              <a:t>Вишневська-Черкас І.Г.</a:t>
            </a:r>
            <a:r>
              <a:rPr lang="uk-UA" altLang="uk-UA" sz="1500" dirty="0">
                <a:solidFill>
                  <a:srgbClr val="111111"/>
                </a:solidFill>
              </a:rPr>
              <a:t> – </a:t>
            </a:r>
            <a:r>
              <a:rPr lang="uk-UA" altLang="uk-UA" sz="1500" dirty="0" err="1">
                <a:solidFill>
                  <a:srgbClr val="111111"/>
                </a:solidFill>
              </a:rPr>
              <a:t>к.політ.н</a:t>
            </a:r>
            <a:r>
              <a:rPr lang="uk-UA" altLang="uk-UA" sz="1500" dirty="0">
                <a:solidFill>
                  <a:srgbClr val="111111"/>
                </a:solidFill>
              </a:rPr>
              <a:t>., Другий секретар з консульських питань Посольства України в Королівстві Норвегія</a:t>
            </a:r>
          </a:p>
          <a:p>
            <a:pPr algn="just"/>
            <a:r>
              <a:rPr lang="uk-UA" altLang="uk-UA" sz="1500" b="1" dirty="0" err="1"/>
              <a:t>Чжен</a:t>
            </a:r>
            <a:r>
              <a:rPr lang="uk-UA" altLang="uk-UA" sz="1500" b="1" dirty="0"/>
              <a:t> В.А.</a:t>
            </a:r>
            <a:r>
              <a:rPr lang="uk-UA" altLang="uk-UA" sz="1500" dirty="0"/>
              <a:t> – </a:t>
            </a:r>
            <a:r>
              <a:rPr lang="uk-UA" altLang="uk-UA" sz="1500" dirty="0" err="1"/>
              <a:t>к.і.н</a:t>
            </a:r>
            <a:r>
              <a:rPr lang="uk-UA" altLang="uk-UA" sz="1500" dirty="0"/>
              <a:t>., завідувач кафедри східних мов Київської гімназії східних мов №1, вчитель китайської мови</a:t>
            </a:r>
          </a:p>
          <a:p>
            <a:pPr algn="just"/>
            <a:r>
              <a:rPr lang="uk-UA" altLang="uk-UA" sz="1500" b="1" dirty="0"/>
              <a:t>Іванов Д.І.</a:t>
            </a:r>
            <a:r>
              <a:rPr lang="uk-UA" altLang="uk-UA" sz="1500" dirty="0"/>
              <a:t> – доктор філософії в галузі історії, молодший науковий співробітник Державної установи «Інститут всесвітньої історії НАН України»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3">
            <a:extLst>
              <a:ext uri="{FF2B5EF4-FFF2-40B4-BE49-F238E27FC236}">
                <a16:creationId xmlns:a16="http://schemas.microsoft.com/office/drawing/2014/main" id="{14F765F1-D5E8-965A-0242-0DFBBDB1E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uk-UA" sz="2400" b="1" dirty="0" err="1">
                <a:solidFill>
                  <a:schemeClr val="accent1">
                    <a:lumMod val="75000"/>
                  </a:schemeClr>
                </a:solidFill>
              </a:rPr>
              <a:t>Наукові</a:t>
            </a:r>
            <a:r>
              <a:rPr lang="ru-RU" altLang="uk-UA" sz="2400" b="1" dirty="0">
                <a:solidFill>
                  <a:schemeClr val="accent1">
                    <a:lumMod val="75000"/>
                  </a:schemeClr>
                </a:solidFill>
              </a:rPr>
              <a:t> заходи </a:t>
            </a:r>
            <a:r>
              <a:rPr lang="ru-RU" altLang="uk-UA" sz="2400" b="1" dirty="0" err="1">
                <a:solidFill>
                  <a:schemeClr val="accent1">
                    <a:lumMod val="75000"/>
                  </a:schemeClr>
                </a:solidFill>
              </a:rPr>
              <a:t>Інституту</a:t>
            </a:r>
            <a:endParaRPr lang="ru-RU" altLang="uk-UA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203" name="TextBox 4">
            <a:extLst>
              <a:ext uri="{FF2B5EF4-FFF2-40B4-BE49-F238E27FC236}">
                <a16:creationId xmlns:a16="http://schemas.microsoft.com/office/drawing/2014/main" id="{959817E0-0311-9F15-E420-16AF450E2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20713"/>
            <a:ext cx="878522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uk-UA" altLang="uk-UA" dirty="0"/>
              <a:t>За звітній період Інститутом було проведено 55 наукових заходів (конференції, круглі столи, презентації, науково-методологічні семінари), з них 34 міжнародні конференції.</a:t>
            </a:r>
          </a:p>
          <a:p>
            <a:pPr algn="just">
              <a:lnSpc>
                <a:spcPct val="150000"/>
              </a:lnSpc>
            </a:pPr>
            <a:r>
              <a:rPr lang="uk-UA" altLang="uk-UA" dirty="0"/>
              <a:t>Кількість учасників наукових заходів з числа співробітників Інституту склала близько 900, які брали участь як в конференціях проведених Інститутом, так </a:t>
            </a:r>
            <a:r>
              <a:rPr lang="ru-RU" altLang="uk-UA" dirty="0"/>
              <a:t>і </a:t>
            </a:r>
            <a:r>
              <a:rPr lang="ru-RU" altLang="uk-UA" dirty="0" err="1"/>
              <a:t>інших</a:t>
            </a:r>
            <a:r>
              <a:rPr lang="ru-RU" altLang="uk-UA" dirty="0"/>
              <a:t>, </a:t>
            </a:r>
            <a:r>
              <a:rPr lang="ru-RU" altLang="uk-UA" dirty="0" err="1"/>
              <a:t>що</a:t>
            </a:r>
            <a:r>
              <a:rPr lang="ru-RU" altLang="uk-UA" dirty="0"/>
              <a:t> </a:t>
            </a:r>
            <a:r>
              <a:rPr lang="ru-RU" altLang="uk-UA" dirty="0" err="1"/>
              <a:t>відбуваються</a:t>
            </a:r>
            <a:r>
              <a:rPr lang="ru-RU" altLang="uk-UA" dirty="0"/>
              <a:t> без </a:t>
            </a:r>
            <a:r>
              <a:rPr lang="ru-RU" altLang="uk-UA" dirty="0" err="1"/>
              <a:t>участі</a:t>
            </a:r>
            <a:r>
              <a:rPr lang="ru-RU" altLang="uk-UA" dirty="0"/>
              <a:t> </a:t>
            </a:r>
            <a:r>
              <a:rPr lang="ru-RU" altLang="uk-UA" dirty="0" err="1"/>
              <a:t>Інституту</a:t>
            </a:r>
            <a:r>
              <a:rPr lang="ru-RU" altLang="uk-UA" dirty="0"/>
              <a:t> як установи-</a:t>
            </a:r>
            <a:r>
              <a:rPr lang="ru-RU" altLang="uk-UA" dirty="0" err="1"/>
              <a:t>ініціатора</a:t>
            </a:r>
            <a:r>
              <a:rPr lang="ru-RU" altLang="uk-UA" dirty="0"/>
              <a:t> </a:t>
            </a:r>
            <a:r>
              <a:rPr lang="ru-RU" altLang="uk-UA" dirty="0" err="1"/>
              <a:t>їх</a:t>
            </a:r>
            <a:r>
              <a:rPr lang="ru-RU" altLang="uk-UA" dirty="0"/>
              <a:t> </a:t>
            </a:r>
            <a:r>
              <a:rPr lang="ru-RU" altLang="uk-UA" dirty="0" err="1"/>
              <a:t>проведення</a:t>
            </a:r>
            <a:r>
              <a:rPr lang="ru-RU" altLang="uk-UA" dirty="0"/>
              <a:t>.</a:t>
            </a:r>
          </a:p>
        </p:txBody>
      </p:sp>
      <p:pic>
        <p:nvPicPr>
          <p:cNvPr id="51204" name="Рисунок 2">
            <a:extLst>
              <a:ext uri="{FF2B5EF4-FFF2-40B4-BE49-F238E27FC236}">
                <a16:creationId xmlns:a16="http://schemas.microsoft.com/office/drawing/2014/main" id="{7C169E51-6C15-DFEB-63CE-5F8FF0117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3700463"/>
            <a:ext cx="44704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Рисунок 12">
            <a:extLst>
              <a:ext uri="{FF2B5EF4-FFF2-40B4-BE49-F238E27FC236}">
                <a16:creationId xmlns:a16="http://schemas.microsoft.com/office/drawing/2014/main" id="{3AD1D792-1973-4CFC-43CD-18E96AE5D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00463"/>
            <a:ext cx="3922713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4">
            <a:extLst>
              <a:ext uri="{FF2B5EF4-FFF2-40B4-BE49-F238E27FC236}">
                <a16:creationId xmlns:a16="http://schemas.microsoft.com/office/drawing/2014/main" id="{132F7B40-5C79-6A80-1B0C-D9CB93A51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5" r="35133" b="42184"/>
          <a:stretch>
            <a:fillRect/>
          </a:stretch>
        </p:blipFill>
        <p:spPr bwMode="auto">
          <a:xfrm>
            <a:off x="5429250" y="0"/>
            <a:ext cx="3714750" cy="32829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Рисунок 10">
            <a:extLst>
              <a:ext uri="{FF2B5EF4-FFF2-40B4-BE49-F238E27FC236}">
                <a16:creationId xmlns:a16="http://schemas.microsoft.com/office/drawing/2014/main" id="{E5FBD902-834A-5FF4-F876-38E64B715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r="3983"/>
          <a:stretch>
            <a:fillRect/>
          </a:stretch>
        </p:blipFill>
        <p:spPr bwMode="auto">
          <a:xfrm>
            <a:off x="0" y="-1588"/>
            <a:ext cx="5545138" cy="3254376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Рисунок 18">
            <a:extLst>
              <a:ext uri="{FF2B5EF4-FFF2-40B4-BE49-F238E27FC236}">
                <a16:creationId xmlns:a16="http://schemas.microsoft.com/office/drawing/2014/main" id="{47E864E4-0955-2D01-BB4A-11CE034AA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/>
          <a:stretch>
            <a:fillRect/>
          </a:stretch>
        </p:blipFill>
        <p:spPr bwMode="auto">
          <a:xfrm>
            <a:off x="5076825" y="3282950"/>
            <a:ext cx="4067175" cy="35750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Рисунок 14">
            <a:extLst>
              <a:ext uri="{FF2B5EF4-FFF2-40B4-BE49-F238E27FC236}">
                <a16:creationId xmlns:a16="http://schemas.microsoft.com/office/drawing/2014/main" id="{C1AE1D6B-A353-D9CC-0B8D-B501CF0AD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252788"/>
            <a:ext cx="5364163" cy="3576637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Рисунок 16">
            <a:extLst>
              <a:ext uri="{FF2B5EF4-FFF2-40B4-BE49-F238E27FC236}">
                <a16:creationId xmlns:a16="http://schemas.microsoft.com/office/drawing/2014/main" id="{1DAB23AD-93ED-7F71-A185-7520809DA6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2817813"/>
            <a:ext cx="2030412" cy="1524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Рисунок 8">
            <a:extLst>
              <a:ext uri="{FF2B5EF4-FFF2-40B4-BE49-F238E27FC236}">
                <a16:creationId xmlns:a16="http://schemas.microsoft.com/office/drawing/2014/main" id="{CE80136C-4C25-76CE-A0B1-EB0694D9B5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3" t="16515" r="14771" b="18900"/>
          <a:stretch>
            <a:fillRect/>
          </a:stretch>
        </p:blipFill>
        <p:spPr bwMode="auto">
          <a:xfrm>
            <a:off x="1354138" y="2814638"/>
            <a:ext cx="2160587" cy="152241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Рисунок 6">
            <a:extLst>
              <a:ext uri="{FF2B5EF4-FFF2-40B4-BE49-F238E27FC236}">
                <a16:creationId xmlns:a16="http://schemas.microsoft.com/office/drawing/2014/main" id="{A858AE50-63DD-4656-ECC3-466B2FAA2B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7" t="19260" r="10603"/>
          <a:stretch>
            <a:fillRect/>
          </a:stretch>
        </p:blipFill>
        <p:spPr bwMode="auto">
          <a:xfrm>
            <a:off x="3565525" y="2814638"/>
            <a:ext cx="1916113" cy="152241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4">
            <a:extLst>
              <a:ext uri="{FF2B5EF4-FFF2-40B4-BE49-F238E27FC236}">
                <a16:creationId xmlns:a16="http://schemas.microsoft.com/office/drawing/2014/main" id="{FDACFC55-3C54-69C5-4563-A435EB35C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</a:rPr>
              <a:t>Схема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</a:rPr>
              <a:t>організаційної структури 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</a:rPr>
              <a:t>ДУ «Інститут всесвітньої історії НАН України»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700" b="1" dirty="0">
                <a:solidFill>
                  <a:schemeClr val="accent1">
                    <a:lumMod val="50000"/>
                  </a:schemeClr>
                </a:solidFill>
              </a:rPr>
              <a:t>АДМІНІСТРАЦІЯ</a:t>
            </a:r>
            <a:endParaRPr lang="en-US" sz="1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195" name="TextBox 5">
            <a:extLst>
              <a:ext uri="{FF2B5EF4-FFF2-40B4-BE49-F238E27FC236}">
                <a16:creationId xmlns:a16="http://schemas.microsoft.com/office/drawing/2014/main" id="{97EC8CD8-720C-9B96-1A7D-2D425C027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947738"/>
            <a:ext cx="1550988" cy="369887"/>
          </a:xfrm>
          <a:prstGeom prst="rect">
            <a:avLst/>
          </a:prstGeom>
          <a:solidFill>
            <a:srgbClr val="144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solidFill>
                  <a:schemeClr val="bg1"/>
                </a:solidFill>
              </a:rPr>
              <a:t>Директор</a:t>
            </a:r>
            <a:endParaRPr lang="en-US" altLang="uk-UA">
              <a:solidFill>
                <a:schemeClr val="bg1"/>
              </a:solidFill>
            </a:endParaRPr>
          </a:p>
        </p:txBody>
      </p:sp>
      <p:sp>
        <p:nvSpPr>
          <p:cNvPr id="8196" name="TextBox 6">
            <a:extLst>
              <a:ext uri="{FF2B5EF4-FFF2-40B4-BE49-F238E27FC236}">
                <a16:creationId xmlns:a16="http://schemas.microsoft.com/office/drawing/2014/main" id="{753426E1-10D9-7A3D-BA64-FEC20BF97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3487738"/>
            <a:ext cx="3213100" cy="307975"/>
          </a:xfrm>
          <a:prstGeom prst="rect">
            <a:avLst/>
          </a:prstGeom>
          <a:solidFill>
            <a:srgbClr val="FFDF7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sz="1400"/>
              <a:t>Наукові підрозділи</a:t>
            </a:r>
            <a:r>
              <a:rPr lang="en-US" altLang="uk-UA" sz="1400"/>
              <a:t> (</a:t>
            </a:r>
            <a:r>
              <a:rPr lang="uk-UA" altLang="uk-UA" sz="1400"/>
              <a:t>відділи</a:t>
            </a:r>
            <a:r>
              <a:rPr lang="en-US" altLang="uk-UA" sz="140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4B8FB4-A8F5-CC17-A5E1-2236B95AADA7}"/>
              </a:ext>
            </a:extLst>
          </p:cNvPr>
          <p:cNvSpPr txBox="1"/>
          <p:nvPr/>
        </p:nvSpPr>
        <p:spPr>
          <a:xfrm>
            <a:off x="5486400" y="3487738"/>
            <a:ext cx="3513138" cy="3683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bg1"/>
                </a:solidFill>
              </a:rPr>
              <a:t>Допоміжні підрозділи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8" name="TextBox 8">
            <a:extLst>
              <a:ext uri="{FF2B5EF4-FFF2-40B4-BE49-F238E27FC236}">
                <a16:creationId xmlns:a16="http://schemas.microsoft.com/office/drawing/2014/main" id="{6910F0E1-886A-9AFF-1005-84F2AE4D8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865563"/>
            <a:ext cx="3513138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ru-RU" altLang="uk-UA" sz="1400" b="1" dirty="0" err="1"/>
              <a:t>Відділ</a:t>
            </a:r>
            <a:r>
              <a:rPr lang="ru-RU" altLang="uk-UA" sz="1400" b="1" dirty="0"/>
              <a:t> </a:t>
            </a:r>
            <a:r>
              <a:rPr lang="ru-RU" altLang="uk-UA" sz="1400" b="1" dirty="0" err="1"/>
              <a:t>бухгалтерського</a:t>
            </a:r>
            <a:r>
              <a:rPr lang="ru-RU" altLang="uk-UA" sz="1400" b="1" dirty="0"/>
              <a:t> </a:t>
            </a:r>
            <a:r>
              <a:rPr lang="ru-RU" altLang="uk-UA" sz="1400" b="1" dirty="0" err="1"/>
              <a:t>обліку</a:t>
            </a:r>
            <a:r>
              <a:rPr lang="ru-RU" altLang="uk-UA" sz="1400" b="1" dirty="0"/>
              <a:t> та </a:t>
            </a:r>
            <a:r>
              <a:rPr lang="ru-RU" altLang="uk-UA" sz="1400" b="1" dirty="0" err="1"/>
              <a:t>звітності</a:t>
            </a:r>
            <a:r>
              <a:rPr lang="ru-RU" altLang="uk-UA" sz="1400" b="1" dirty="0"/>
              <a:t>,</a:t>
            </a:r>
            <a:r>
              <a:rPr lang="en-US" altLang="uk-UA" sz="1400" b="1" dirty="0"/>
              <a:t> </a:t>
            </a:r>
            <a:r>
              <a:rPr lang="uk-UA" altLang="uk-UA" sz="1400" b="1" dirty="0"/>
              <a:t>планово-економічної діяльності</a:t>
            </a:r>
          </a:p>
          <a:p>
            <a:pPr>
              <a:spcAft>
                <a:spcPts val="1000"/>
              </a:spcAft>
            </a:pPr>
            <a:r>
              <a:rPr lang="uk-UA" altLang="uk-UA" sz="1400" b="1" dirty="0"/>
              <a:t>Відділ кадрів</a:t>
            </a:r>
          </a:p>
          <a:p>
            <a:pPr>
              <a:spcAft>
                <a:spcPts val="1000"/>
              </a:spcAft>
            </a:pPr>
            <a:r>
              <a:rPr lang="uk-UA" altLang="uk-UA" sz="1400" b="1" dirty="0"/>
              <a:t>Редакційно-видавничий відділ </a:t>
            </a:r>
          </a:p>
          <a:p>
            <a:pPr>
              <a:spcAft>
                <a:spcPts val="1000"/>
              </a:spcAft>
            </a:pPr>
            <a:r>
              <a:rPr lang="ru-RU" altLang="uk-UA" sz="1400" b="1" dirty="0" err="1"/>
              <a:t>Відділ</a:t>
            </a:r>
            <a:r>
              <a:rPr lang="ru-RU" altLang="uk-UA" sz="1400" b="1" dirty="0"/>
              <a:t> </a:t>
            </a:r>
            <a:r>
              <a:rPr lang="ru-RU" altLang="uk-UA" sz="1400" b="1" dirty="0" err="1"/>
              <a:t>експлуатації</a:t>
            </a:r>
            <a:r>
              <a:rPr lang="ru-RU" altLang="uk-UA" sz="1400" b="1" dirty="0"/>
              <a:t> та </a:t>
            </a:r>
            <a:r>
              <a:rPr lang="ru-RU" altLang="uk-UA" sz="1400" b="1" dirty="0" err="1"/>
              <a:t>матеріально-технічного</a:t>
            </a:r>
            <a:r>
              <a:rPr lang="ru-RU" altLang="uk-UA" sz="1400" b="1" dirty="0"/>
              <a:t> </a:t>
            </a:r>
            <a:r>
              <a:rPr lang="ru-RU" altLang="uk-UA" sz="1400" b="1" dirty="0" err="1"/>
              <a:t>забезпечення</a:t>
            </a:r>
            <a:endParaRPr lang="ru-RU" altLang="uk-UA" sz="1400" b="1" dirty="0"/>
          </a:p>
          <a:p>
            <a:pPr>
              <a:spcAft>
                <a:spcPts val="1000"/>
              </a:spcAft>
            </a:pPr>
            <a:r>
              <a:rPr lang="ru-RU" altLang="uk-UA" sz="1400" b="1" dirty="0"/>
              <a:t>Служба </a:t>
            </a:r>
            <a:r>
              <a:rPr lang="ru-RU" altLang="uk-UA" sz="1400" b="1" dirty="0" err="1"/>
              <a:t>пожежної</a:t>
            </a:r>
            <a:r>
              <a:rPr lang="ru-RU" altLang="uk-UA" sz="1400" b="1" dirty="0"/>
              <a:t> </a:t>
            </a:r>
            <a:r>
              <a:rPr lang="ru-RU" altLang="uk-UA" sz="1400" b="1" dirty="0" err="1"/>
              <a:t>безпеки</a:t>
            </a:r>
            <a:r>
              <a:rPr lang="ru-RU" altLang="uk-UA" sz="1400" b="1" dirty="0"/>
              <a:t> </a:t>
            </a:r>
          </a:p>
          <a:p>
            <a:pPr>
              <a:spcAft>
                <a:spcPts val="1000"/>
              </a:spcAft>
            </a:pPr>
            <a:r>
              <a:rPr lang="ru-RU" altLang="uk-UA" sz="1400" b="1" dirty="0"/>
              <a:t>Служба з </a:t>
            </a:r>
            <a:r>
              <a:rPr lang="ru-RU" altLang="uk-UA" sz="1400" b="1" dirty="0" err="1"/>
              <a:t>питань</a:t>
            </a:r>
            <a:r>
              <a:rPr lang="ru-RU" altLang="uk-UA" sz="1400" b="1" dirty="0"/>
              <a:t> </a:t>
            </a:r>
            <a:r>
              <a:rPr lang="ru-RU" altLang="uk-UA" sz="1400" b="1" dirty="0" err="1"/>
              <a:t>цивільного</a:t>
            </a:r>
            <a:r>
              <a:rPr lang="ru-RU" altLang="uk-UA" sz="1400" b="1" dirty="0"/>
              <a:t> </a:t>
            </a:r>
            <a:r>
              <a:rPr lang="ru-RU" altLang="uk-UA" sz="1400" b="1" dirty="0" err="1"/>
              <a:t>захисту</a:t>
            </a:r>
            <a:r>
              <a:rPr lang="ru-RU" altLang="uk-UA" sz="1400" b="1" dirty="0"/>
              <a:t> </a:t>
            </a:r>
          </a:p>
          <a:p>
            <a:pPr>
              <a:spcAft>
                <a:spcPts val="1000"/>
              </a:spcAft>
            </a:pPr>
            <a:r>
              <a:rPr lang="ru-RU" altLang="uk-UA" sz="1400" b="1" dirty="0"/>
              <a:t>Служба </a:t>
            </a:r>
            <a:r>
              <a:rPr lang="ru-RU" altLang="uk-UA" sz="1400" b="1" dirty="0" err="1"/>
              <a:t>охорони</a:t>
            </a:r>
            <a:r>
              <a:rPr lang="ru-RU" altLang="uk-UA" sz="1400" b="1" dirty="0"/>
              <a:t> </a:t>
            </a:r>
            <a:r>
              <a:rPr lang="ru-RU" altLang="uk-UA" sz="1400" b="1" dirty="0" err="1"/>
              <a:t>праці</a:t>
            </a:r>
            <a:r>
              <a:rPr lang="ru-RU" altLang="uk-UA" sz="1400" b="1" dirty="0"/>
              <a:t> </a:t>
            </a:r>
          </a:p>
        </p:txBody>
      </p:sp>
      <p:sp>
        <p:nvSpPr>
          <p:cNvPr id="8199" name="TextBox 9">
            <a:extLst>
              <a:ext uri="{FF2B5EF4-FFF2-40B4-BE49-F238E27FC236}">
                <a16:creationId xmlns:a16="http://schemas.microsoft.com/office/drawing/2014/main" id="{8CC74B95-CDAF-6BDA-18C2-C16CB0545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" y="3863975"/>
            <a:ext cx="3373437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uk-UA" altLang="en-US" sz="1400" b="1"/>
              <a:t>Теорії та методології всесвітньої історії</a:t>
            </a:r>
            <a:endParaRPr lang="en-US" altLang="en-US" sz="1400" b="1"/>
          </a:p>
          <a:p>
            <a:pPr>
              <a:spcAft>
                <a:spcPts val="1000"/>
              </a:spcAft>
            </a:pPr>
            <a:r>
              <a:rPr lang="uk-UA" altLang="en-US" sz="1400" b="1"/>
              <a:t>Глобальних і цивілізаційних процесів</a:t>
            </a:r>
            <a:endParaRPr lang="en-US" altLang="en-US" sz="1400" b="1"/>
          </a:p>
          <a:p>
            <a:pPr>
              <a:spcAft>
                <a:spcPts val="1000"/>
              </a:spcAft>
            </a:pPr>
            <a:r>
              <a:rPr lang="uk-UA" altLang="en-US" sz="1400" b="1"/>
              <a:t>Трансатлантичних досліджень</a:t>
            </a:r>
            <a:endParaRPr lang="en-US" altLang="en-US" sz="1400" b="1"/>
          </a:p>
          <a:p>
            <a:pPr>
              <a:spcAft>
                <a:spcPts val="1000"/>
              </a:spcAft>
            </a:pPr>
            <a:r>
              <a:rPr lang="uk-UA" altLang="en-US" sz="1400" b="1"/>
              <a:t>Історії нових незалежних держав</a:t>
            </a:r>
            <a:endParaRPr lang="en-US" altLang="en-US" sz="1400" b="1"/>
          </a:p>
          <a:p>
            <a:pPr>
              <a:spcAft>
                <a:spcPts val="1000"/>
              </a:spcAft>
            </a:pPr>
            <a:r>
              <a:rPr lang="uk-UA" altLang="en-US" sz="1400" b="1"/>
              <a:t>Історії країн Азії та Африки</a:t>
            </a:r>
            <a:endParaRPr lang="en-US" altLang="uk-UA" sz="14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F7F3E2-45A8-C497-3C96-B01CD7552557}"/>
              </a:ext>
            </a:extLst>
          </p:cNvPr>
          <p:cNvSpPr txBox="1"/>
          <p:nvPr/>
        </p:nvSpPr>
        <p:spPr>
          <a:xfrm>
            <a:off x="4166736" y="1390733"/>
            <a:ext cx="400110" cy="1991050"/>
          </a:xfrm>
          <a:prstGeom prst="rect">
            <a:avLst/>
          </a:prstGeom>
          <a:solidFill>
            <a:srgbClr val="C78AE2"/>
          </a:solidFill>
          <a:ln>
            <a:solidFill>
              <a:schemeClr val="tx1"/>
            </a:solidFill>
          </a:ln>
        </p:spPr>
        <p:txBody>
          <a:bodyPr vert="vert270" anchor="ctr">
            <a:spAutoFit/>
          </a:bodyPr>
          <a:lstStyle>
            <a:defPPr>
              <a:defRPr lang="uk-UA"/>
            </a:defPPr>
            <a:lvl1pPr fontAlgn="auto">
              <a:spcBef>
                <a:spcPts val="0"/>
              </a:spcBef>
              <a:spcAft>
                <a:spcPts val="0"/>
              </a:spcAft>
              <a:defRPr sz="1400"/>
            </a:lvl1pPr>
          </a:lstStyle>
          <a:p>
            <a:pPr>
              <a:defRPr/>
            </a:pPr>
            <a:r>
              <a:rPr lang="uk-UA" dirty="0"/>
              <a:t>Учений секретар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EFAC57-E5AD-695B-2D50-F8FF88850F25}"/>
              </a:ext>
            </a:extLst>
          </p:cNvPr>
          <p:cNvSpPr txBox="1"/>
          <p:nvPr/>
        </p:nvSpPr>
        <p:spPr>
          <a:xfrm>
            <a:off x="3471476" y="1390734"/>
            <a:ext cx="615553" cy="1991050"/>
          </a:xfrm>
          <a:prstGeom prst="rect">
            <a:avLst/>
          </a:prstGeom>
          <a:solidFill>
            <a:srgbClr val="C78AE2"/>
          </a:solidFill>
          <a:ln>
            <a:solidFill>
              <a:schemeClr val="tx1"/>
            </a:solidFill>
          </a:ln>
        </p:spPr>
        <p:txBody>
          <a:bodyPr vert="vert270" anchor="ctr">
            <a:spAutoFit/>
          </a:bodyPr>
          <a:lstStyle>
            <a:defPPr>
              <a:defRPr lang="uk-UA"/>
            </a:defPPr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Заступник директора з наукової роботи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38844D-EB17-DE7D-83DB-5C97669E0B54}"/>
              </a:ext>
            </a:extLst>
          </p:cNvPr>
          <p:cNvSpPr txBox="1"/>
          <p:nvPr/>
        </p:nvSpPr>
        <p:spPr>
          <a:xfrm>
            <a:off x="4663093" y="1390734"/>
            <a:ext cx="738664" cy="1991050"/>
          </a:xfrm>
          <a:prstGeom prst="rect">
            <a:avLst/>
          </a:prstGeom>
          <a:solidFill>
            <a:srgbClr val="C78AE2"/>
          </a:solidFill>
          <a:ln>
            <a:solidFill>
              <a:schemeClr val="tx1"/>
            </a:solidFill>
          </a:ln>
        </p:spPr>
        <p:txBody>
          <a:bodyPr vert="vert270" anchor="ctr">
            <a:spAutoFit/>
          </a:bodyPr>
          <a:lstStyle>
            <a:defPPr>
              <a:defRPr lang="uk-UA"/>
            </a:defPPr>
            <a:lvl1pPr fontAlgn="auto">
              <a:spcBef>
                <a:spcPts val="0"/>
              </a:spcBef>
              <a:spcAft>
                <a:spcPts val="0"/>
              </a:spcAft>
              <a:defRPr sz="1400"/>
            </a:lvl1pPr>
          </a:lstStyle>
          <a:p>
            <a:pPr>
              <a:defRPr/>
            </a:pPr>
            <a:r>
              <a:rPr lang="uk-UA" sz="1200" dirty="0"/>
              <a:t>Заступник директора з науково-організаційної роботи і загальних питань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029F1B-69CA-13B8-ED30-E95316548E73}"/>
              </a:ext>
            </a:extLst>
          </p:cNvPr>
          <p:cNvSpPr txBox="1"/>
          <p:nvPr/>
        </p:nvSpPr>
        <p:spPr>
          <a:xfrm>
            <a:off x="1154293" y="1390735"/>
            <a:ext cx="400110" cy="19910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vert27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/>
              <a:t>Вчена рада Інституту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067900-EB8F-C334-BC08-69F907444958}"/>
              </a:ext>
            </a:extLst>
          </p:cNvPr>
          <p:cNvSpPr txBox="1"/>
          <p:nvPr/>
        </p:nvSpPr>
        <p:spPr>
          <a:xfrm>
            <a:off x="3513138" y="3487738"/>
            <a:ext cx="1828800" cy="9239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Науково-допоміжні підрозділи</a:t>
            </a:r>
            <a:endParaRPr lang="en-US" dirty="0"/>
          </a:p>
        </p:txBody>
      </p:sp>
      <p:sp>
        <p:nvSpPr>
          <p:cNvPr id="8205" name="TextBox 16">
            <a:extLst>
              <a:ext uri="{FF2B5EF4-FFF2-40B4-BE49-F238E27FC236}">
                <a16:creationId xmlns:a16="http://schemas.microsoft.com/office/drawing/2014/main" id="{74299DC8-1AE7-D195-BA92-3CDEBE256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549775"/>
            <a:ext cx="183673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uk-UA" altLang="uk-UA" sz="1500" b="1"/>
              <a:t>Наукова бібліотека</a:t>
            </a:r>
          </a:p>
          <a:p>
            <a:pPr>
              <a:spcAft>
                <a:spcPts val="1000"/>
              </a:spcAft>
            </a:pPr>
            <a:r>
              <a:rPr lang="uk-UA" altLang="uk-UA" sz="1500" b="1"/>
              <a:t>Науковий архів</a:t>
            </a:r>
          </a:p>
          <a:p>
            <a:pPr>
              <a:spcAft>
                <a:spcPts val="1000"/>
              </a:spcAft>
            </a:pPr>
            <a:r>
              <a:rPr lang="uk-UA" altLang="uk-UA" sz="1500" b="1"/>
              <a:t>Відділ аспірантури</a:t>
            </a:r>
          </a:p>
          <a:p>
            <a:pPr>
              <a:spcAft>
                <a:spcPts val="1000"/>
              </a:spcAft>
            </a:pPr>
            <a:endParaRPr lang="en-US" altLang="uk-UA" sz="15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9EE561-FF7A-3A82-42B9-B9D9A31F7D62}"/>
              </a:ext>
            </a:extLst>
          </p:cNvPr>
          <p:cNvSpPr txBox="1"/>
          <p:nvPr/>
        </p:nvSpPr>
        <p:spPr>
          <a:xfrm>
            <a:off x="1710407" y="1381363"/>
            <a:ext cx="615553" cy="20004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vert270" anchor="ctr">
            <a:spAutoFit/>
          </a:bodyPr>
          <a:lstStyle>
            <a:defPPr>
              <a:defRPr lang="uk-UA"/>
            </a:defPPr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Спеціалізована вчена рада К 26.259.01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C7076F-179A-270C-2A6F-BE3D7B1C2FC6}"/>
              </a:ext>
            </a:extLst>
          </p:cNvPr>
          <p:cNvSpPr txBox="1"/>
          <p:nvPr/>
        </p:nvSpPr>
        <p:spPr>
          <a:xfrm>
            <a:off x="5944471" y="1382507"/>
            <a:ext cx="615553" cy="200042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vert="vert27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/>
              <a:t>Профспілковий комітет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AB8702-83CB-791C-F9F0-59136E6F6B64}"/>
              </a:ext>
            </a:extLst>
          </p:cNvPr>
          <p:cNvSpPr txBox="1"/>
          <p:nvPr/>
        </p:nvSpPr>
        <p:spPr>
          <a:xfrm>
            <a:off x="6716028" y="1390734"/>
            <a:ext cx="830997" cy="200491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vert="vert27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/>
              <a:t>Рада молодих вчених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/>
              <a:t>Школа молодих учених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04A5B5-95EA-52D7-4DF8-795ED0E41554}"/>
              </a:ext>
            </a:extLst>
          </p:cNvPr>
          <p:cNvSpPr txBox="1"/>
          <p:nvPr/>
        </p:nvSpPr>
        <p:spPr>
          <a:xfrm>
            <a:off x="7713281" y="1390733"/>
            <a:ext cx="830997" cy="200491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vert="vert27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/>
              <a:t>Рада випускників аспірантури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/>
              <a:t>ДУ «ІВІ НАНУ»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>
            <a:extLst>
              <a:ext uri="{FF2B5EF4-FFF2-40B4-BE49-F238E27FC236}">
                <a16:creationId xmlns:a16="http://schemas.microsoft.com/office/drawing/2014/main" id="{A5CBEE0F-F41A-88F7-03D5-188178C1C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7" y="830997"/>
            <a:ext cx="4156364" cy="558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uk-UA" altLang="uk-UA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ВСУКРАЇНСЬКА НАУКОВА КОНФЕРЕНЦІЯ «</a:t>
            </a:r>
            <a:r>
              <a:rPr lang="ru-RU" altLang="uk-UA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КОНФРОНТАЦІЯ ТА СПІВРОБІТНИЦТВО В МІЖНАРОДНИХ ВІДНОСИНАХ: ТЕОРІЯ І ПРАКТИКА</a:t>
            </a:r>
            <a:r>
              <a:rPr lang="uk-UA" altLang="uk-UA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(31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uk-UA" altLang="uk-UA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БЕРЕЗНЯ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uk-UA" altLang="uk-UA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uk-UA" altLang="uk-UA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Р.)</a:t>
            </a:r>
            <a:endParaRPr lang="uk-UA" altLang="uk-UA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uk-UA" altLang="uk-UA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Данилець</a:t>
            </a:r>
            <a:r>
              <a:rPr lang="uk-UA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Вадим Леонідович -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Історичний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аналіз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проблем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міжнародного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співробітництва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контексті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врегулювання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енергетичних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криз</a:t>
            </a:r>
            <a:endParaRPr lang="uk-UA" altLang="uk-UA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uk-UA" altLang="uk-UA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Танцюра Олексій Геннадійович - </a:t>
            </a:r>
            <a:r>
              <a:rPr lang="uk-UA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Вплив історичної пам’яті на формування зовнішньої політики держави Ізраїль</a:t>
            </a:r>
          </a:p>
          <a:p>
            <a:pPr algn="just">
              <a:spcAft>
                <a:spcPts val="600"/>
              </a:spcAft>
            </a:pPr>
            <a:r>
              <a:rPr lang="uk-UA" altLang="uk-UA" sz="1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Моціяка</a:t>
            </a:r>
            <a:r>
              <a:rPr lang="uk-UA" altLang="uk-UA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Ольга Петрівна </a:t>
            </a:r>
            <a:r>
              <a:rPr lang="uk-UA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етапи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політики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Туреччини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балканському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регіоні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(2002-2020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рр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r>
              <a:rPr lang="uk-UA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600"/>
              </a:spcAft>
            </a:pPr>
            <a:endParaRPr lang="uk-UA" altLang="uk-UA" sz="1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uk-UA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ВСУКРАЇНСЬКА КОНФЕРЕНЦІЯ МОЛОДИХ УЧЕНИХ «</a:t>
            </a:r>
            <a:r>
              <a:rPr lang="ru-RU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АКТУАЛЬНІ ПРОБЛЕМИ ІСТОРІЇ, ФІЛОСОФІЇ ТА ПРАВА У ДОСЛІДЖЕННЯХ МОЛОДИХ УЧЕНИХ</a:t>
            </a:r>
            <a:r>
              <a:rPr lang="uk-UA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(13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uk-UA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ГРУДНЯ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uk-UA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2022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uk-UA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Р.)</a:t>
            </a:r>
            <a:endParaRPr lang="uk-UA" altLang="uk-UA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uk-UA" altLang="uk-UA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Войтко</a:t>
            </a:r>
            <a:r>
              <a:rPr lang="uk-UA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Юлія Олександрівна</a:t>
            </a:r>
            <a:r>
              <a:rPr lang="uk-UA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Медична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дипломатія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становлення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практика</a:t>
            </a:r>
          </a:p>
          <a:p>
            <a:pPr algn="just">
              <a:spcAft>
                <a:spcPts val="600"/>
              </a:spcAft>
            </a:pPr>
            <a:r>
              <a:rPr lang="uk-UA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Хоменко Павло Петрович -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Російська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агресія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1792 р. та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польська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політична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еліта</a:t>
            </a:r>
            <a:endParaRPr lang="ru-RU" altLang="uk-UA" sz="1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uk-UA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</a:t>
            </a:r>
            <a:r>
              <a:rPr lang="en-US" altLang="uk-UA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uk-UA" altLang="uk-UA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бняк</a:t>
            </a:r>
            <a:r>
              <a:rPr lang="uk-UA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</a:t>
            </a:r>
            <a:r>
              <a:rPr lang="en-US" altLang="uk-UA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uk-UA" altLang="uk-UA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лана</a:t>
            </a:r>
            <a:r>
              <a:rPr lang="uk-UA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uk-UA" altLang="uk-UA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</a:t>
            </a:r>
            <a:r>
              <a:rPr lang="en-US" altLang="uk-UA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uk-UA" altLang="uk-UA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вна</a:t>
            </a:r>
            <a:r>
              <a:rPr lang="uk-UA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uk-UA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Заходи української військово-санітарної місії з налагодження репатріації полонених з Німеччини (1919 р.)</a:t>
            </a:r>
          </a:p>
          <a:p>
            <a:pPr algn="just">
              <a:spcAft>
                <a:spcPts val="600"/>
              </a:spcAft>
            </a:pPr>
            <a:endParaRPr lang="uk-UA" altLang="uk-UA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07" name="TextBox 2">
            <a:extLst>
              <a:ext uri="{FF2B5EF4-FFF2-40B4-BE49-F238E27FC236}">
                <a16:creationId xmlns:a16="http://schemas.microsoft.com/office/drawing/2014/main" id="{931E9425-1273-867E-FFF4-E1C5C0EC9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2226" y="830997"/>
            <a:ext cx="4748645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uk-UA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МІЖНАРОДНА НАУКОВА КОНФЕРЕНЦІЯ «</a:t>
            </a:r>
            <a:r>
              <a:rPr lang="ru-RU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АВСТРАЛІЯ І ОКЕАНІЯ В КОНТЕКСТІ РЕГІОНАЛЬНИХ ВИКЛИКІВ (2001-2018 РР.)</a:t>
            </a:r>
            <a:r>
              <a:rPr lang="uk-UA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(14 КВІТНЯ 2023</a:t>
            </a:r>
            <a:r>
              <a:rPr lang="en-US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Р.)</a:t>
            </a:r>
            <a:endParaRPr lang="uk-UA" altLang="uk-UA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uk-UA" altLang="uk-UA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Сергійчук</a:t>
            </a:r>
            <a:r>
              <a:rPr lang="uk-UA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Тарас Ігорович -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Австралійсько-китайські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відносини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2000-2010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рр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altLang="uk-UA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uk-UA" altLang="uk-UA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Шатілов</a:t>
            </a:r>
            <a:r>
              <a:rPr lang="uk-UA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Євгеній Володимирович -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Протистояння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СРСР і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Великої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Британії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Олімпіаді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Мельбурні</a:t>
            </a:r>
            <a:endParaRPr lang="uk-UA" altLang="uk-UA" sz="1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uk-UA" altLang="uk-UA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Процюк</a:t>
            </a:r>
            <a:r>
              <a:rPr lang="uk-UA" altLang="uk-UA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Антон Степанович -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Вплив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регіональних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викликів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взаємодію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культур </a:t>
            </a:r>
            <a:r>
              <a:rPr lang="ru-RU" alt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Австралії</a:t>
            </a:r>
            <a:r>
              <a:rPr lang="ru-RU" alt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США </a:t>
            </a:r>
            <a:endParaRPr lang="uk-UA" altLang="uk-UA" sz="1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uk-UA" altLang="uk-UA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МІЖНАРОДНА НАУКОВА КОНФЕРЕНЦІЯ «</a:t>
            </a:r>
            <a:r>
              <a:rPr lang="ru-RU" altLang="uk-UA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ПАМ’ЯТЬ ПРО ДРУГУ СВІТОВУ ВІЙНУ: ПЕРЕМОЖЦІ ТА ПЕРЕМОЖЕНІ</a:t>
            </a:r>
            <a:r>
              <a:rPr lang="uk-UA" altLang="uk-UA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(25 КВІТНЯ 2023</a:t>
            </a:r>
            <a:r>
              <a:rPr lang="en-US" altLang="uk-UA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Р.)</a:t>
            </a:r>
            <a:endParaRPr lang="uk-UA" altLang="uk-UA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uk-UA" altLang="uk-UA" sz="1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Моціяка</a:t>
            </a:r>
            <a:r>
              <a:rPr lang="uk-UA" altLang="uk-UA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Ольга Петрівна – 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історичної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пам’яті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країнах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балканського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регіону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(на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прикладі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Хорватії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uk-UA" altLang="uk-UA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uk-UA" altLang="uk-UA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Чалий Андрій Олегович </a:t>
            </a:r>
            <a:r>
              <a:rPr lang="uk-UA" altLang="uk-UA" sz="12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Пам’ять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Другу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світову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війну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країнах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Африки</a:t>
            </a:r>
            <a:endParaRPr lang="uk-UA" altLang="uk-UA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uk-UA" altLang="uk-UA" sz="1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Шатілов</a:t>
            </a:r>
            <a:r>
              <a:rPr lang="uk-UA" altLang="uk-UA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Євгеній Володимирович</a:t>
            </a:r>
            <a:r>
              <a:rPr lang="uk-UA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Вплив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Другої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світової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війни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спорт у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Великій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Британії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СРСР: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порівняльний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аспект</a:t>
            </a:r>
            <a:endParaRPr lang="uk-UA" altLang="uk-UA" sz="1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uk-UA" altLang="uk-UA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КОНФЕРЕНЦІЯ «ЗОВНІШНЬОПОЛІТИЧНІ ОРІЄНТАЦІЇ ТА ПРІОРИТЕТИ АЗІЙСЬКИХ КРАЇН У КОНТЕКСТІ НОВИХ ГЕОПОЛІТИЧНИХ ВИКЛИКІВ ПЕРШОЇ ЧВЕРТІ ХХІ СТОЛІТТЯ» (11 ЧЕРВНЯ 2024 Р.)</a:t>
            </a:r>
            <a:endParaRPr lang="uk-UA" altLang="uk-UA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uk-UA" altLang="uk-UA" sz="1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Моціяка</a:t>
            </a:r>
            <a:r>
              <a:rPr lang="uk-UA" altLang="uk-UA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Ольга Петрівна -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Позиція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Туреччини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щодо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війни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Газі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внутрішні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зовнішні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чинники</a:t>
            </a:r>
            <a:endParaRPr lang="ru-RU" altLang="uk-UA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uk-UA" altLang="uk-UA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Шевчук Дмитро Васильович </a:t>
            </a:r>
            <a:r>
              <a:rPr lang="uk-UA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Міжнародно-правовий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політичний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статус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зони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вільної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ядерної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зброї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Центральній</a:t>
            </a:r>
            <a:r>
              <a:rPr lang="ru-RU" altLang="uk-UA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Азії</a:t>
            </a:r>
            <a:endParaRPr lang="uk-UA" altLang="uk-UA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1F0448-9181-CFEC-D465-89FACFE2C848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Участь аспірантів у конференціях ДУ «Інститут всесвітньої історії НАН України»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17EFCD-1555-D7BB-7213-42F5BEE08A01}"/>
              </a:ext>
            </a:extLst>
          </p:cNvPr>
          <p:cNvSpPr txBox="1"/>
          <p:nvPr/>
        </p:nvSpPr>
        <p:spPr>
          <a:xfrm>
            <a:off x="0" y="2782669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3556262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2">
            <a:extLst>
              <a:ext uri="{FF2B5EF4-FFF2-40B4-BE49-F238E27FC236}">
                <a16:creationId xmlns:a16="http://schemas.microsoft.com/office/drawing/2014/main" id="{EF46AA46-F72C-9421-AAF3-3D2B8A01B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138238"/>
            <a:ext cx="3978275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8">
            <a:extLst>
              <a:ext uri="{FF2B5EF4-FFF2-40B4-BE49-F238E27FC236}">
                <a16:creationId xmlns:a16="http://schemas.microsoft.com/office/drawing/2014/main" id="{9BB50ECC-646C-8330-2F3E-A1544E6E7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4868863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/>
          </a:p>
        </p:txBody>
      </p:sp>
      <p:pic>
        <p:nvPicPr>
          <p:cNvPr id="53252" name="Рисунок 4" descr="Зображення, що містить текст, Шрифт, білий, квитанція&#10;&#10;Автоматично згенерований опис">
            <a:extLst>
              <a:ext uri="{FF2B5EF4-FFF2-40B4-BE49-F238E27FC236}">
                <a16:creationId xmlns:a16="http://schemas.microsoft.com/office/drawing/2014/main" id="{DB3E337C-F6BE-DBBF-6AE6-1DBDAEF25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3249613"/>
            <a:ext cx="3778251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266A7-D3F2-2DC6-7C36-D4132FE3D8E8}"/>
              </a:ext>
            </a:extLst>
          </p:cNvPr>
          <p:cNvSpPr txBox="1">
            <a:spLocks/>
          </p:cNvSpPr>
          <p:nvPr/>
        </p:nvSpPr>
        <p:spPr>
          <a:xfrm>
            <a:off x="0" y="17463"/>
            <a:ext cx="9144000" cy="617537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Участь дослідників ДУ «Інститут всесвітньої історії НАН України» у зарубіжних наукових заходах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4" name="Рисунок 3">
            <a:extLst>
              <a:ext uri="{FF2B5EF4-FFF2-40B4-BE49-F238E27FC236}">
                <a16:creationId xmlns:a16="http://schemas.microsoft.com/office/drawing/2014/main" id="{08F26575-728F-BF06-363D-A88357B88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4" t="5580" r="9227" b="67418"/>
          <a:stretch>
            <a:fillRect/>
          </a:stretch>
        </p:blipFill>
        <p:spPr bwMode="auto">
          <a:xfrm>
            <a:off x="4654550" y="889000"/>
            <a:ext cx="448945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Рисунок 6">
            <a:extLst>
              <a:ext uri="{FF2B5EF4-FFF2-40B4-BE49-F238E27FC236}">
                <a16:creationId xmlns:a16="http://schemas.microsoft.com/office/drawing/2014/main" id="{668135A9-1D33-6985-288A-14DE134C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 t="34949" r="10742" b="58153"/>
          <a:stretch>
            <a:fillRect/>
          </a:stretch>
        </p:blipFill>
        <p:spPr bwMode="auto">
          <a:xfrm>
            <a:off x="4008438" y="3143250"/>
            <a:ext cx="5146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Рисунок 6">
            <a:extLst>
              <a:ext uri="{FF2B5EF4-FFF2-40B4-BE49-F238E27FC236}">
                <a16:creationId xmlns:a16="http://schemas.microsoft.com/office/drawing/2014/main" id="{781C0FA2-BCFA-960E-CDE4-E5C8D65AC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6" r="5351" b="47292"/>
          <a:stretch>
            <a:fillRect/>
          </a:stretch>
        </p:blipFill>
        <p:spPr bwMode="auto">
          <a:xfrm>
            <a:off x="-14288" y="5416550"/>
            <a:ext cx="3810001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TextBox 2">
            <a:extLst>
              <a:ext uri="{FF2B5EF4-FFF2-40B4-BE49-F238E27FC236}">
                <a16:creationId xmlns:a16="http://schemas.microsoft.com/office/drawing/2014/main" id="{731B9146-AB26-4C65-ABCB-2F47EBD4B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756025"/>
            <a:ext cx="4589463" cy="1644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uk-UA" altLang="ru-RU" sz="1200">
                <a:solidFill>
                  <a:schemeClr val="folHlink"/>
                </a:solidFill>
              </a:rPr>
              <a:t>«Викрадене нацистами мистецтво з бібліотек Східної Європи. Провенієнція </a:t>
            </a:r>
            <a:r>
              <a:rPr lang="ru-RU" altLang="ru-RU" sz="1200">
                <a:solidFill>
                  <a:schemeClr val="folHlink"/>
                </a:solidFill>
              </a:rPr>
              <a:t>–</a:t>
            </a:r>
            <a:r>
              <a:rPr lang="uk-UA" altLang="ru-RU" sz="1200">
                <a:solidFill>
                  <a:schemeClr val="folHlink"/>
                </a:solidFill>
              </a:rPr>
              <a:t> реституція – стан наукової розробки» (Інститут Південної і Південно-Східної Європи, м. Регенсбург, ФРН (</a:t>
            </a:r>
            <a:r>
              <a:rPr lang="de-DE" altLang="ru-RU" sz="1200">
                <a:solidFill>
                  <a:schemeClr val="folHlink"/>
                </a:solidFill>
              </a:rPr>
              <a:t>Institut f</a:t>
            </a:r>
            <a:r>
              <a:rPr lang="uk-UA" altLang="ru-RU" sz="1200">
                <a:solidFill>
                  <a:schemeClr val="folHlink"/>
                </a:solidFill>
              </a:rPr>
              <a:t>ü</a:t>
            </a:r>
            <a:r>
              <a:rPr lang="de-DE" altLang="ru-RU" sz="1200">
                <a:solidFill>
                  <a:schemeClr val="folHlink"/>
                </a:solidFill>
              </a:rPr>
              <a:t>r Ost</a:t>
            </a:r>
            <a:r>
              <a:rPr lang="uk-UA" altLang="ru-RU" sz="1200">
                <a:solidFill>
                  <a:schemeClr val="folHlink"/>
                </a:solidFill>
              </a:rPr>
              <a:t>- </a:t>
            </a:r>
            <a:r>
              <a:rPr lang="de-DE" altLang="ru-RU" sz="1200">
                <a:solidFill>
                  <a:schemeClr val="folHlink"/>
                </a:solidFill>
              </a:rPr>
              <a:t>und S</a:t>
            </a:r>
            <a:r>
              <a:rPr lang="uk-UA" altLang="ru-RU" sz="1200">
                <a:solidFill>
                  <a:schemeClr val="folHlink"/>
                </a:solidFill>
              </a:rPr>
              <a:t>ü</a:t>
            </a:r>
            <a:r>
              <a:rPr lang="de-DE" altLang="ru-RU" sz="1200">
                <a:solidFill>
                  <a:schemeClr val="folHlink"/>
                </a:solidFill>
              </a:rPr>
              <a:t>dosteuropaforschung</a:t>
            </a:r>
            <a:r>
              <a:rPr lang="uk-UA" altLang="ru-RU" sz="1200">
                <a:solidFill>
                  <a:schemeClr val="folHlink"/>
                </a:solidFill>
              </a:rPr>
              <a:t>, </a:t>
            </a:r>
            <a:r>
              <a:rPr lang="de-DE" altLang="ru-RU" sz="1200">
                <a:solidFill>
                  <a:schemeClr val="folHlink"/>
                </a:solidFill>
              </a:rPr>
              <a:t>Regensburg</a:t>
            </a:r>
            <a:r>
              <a:rPr lang="uk-UA" altLang="ru-RU" sz="1200">
                <a:solidFill>
                  <a:schemeClr val="folHlink"/>
                </a:solidFill>
              </a:rPr>
              <a:t>, </a:t>
            </a:r>
            <a:r>
              <a:rPr lang="de-DE" altLang="ru-RU" sz="1200">
                <a:solidFill>
                  <a:schemeClr val="folHlink"/>
                </a:solidFill>
              </a:rPr>
              <a:t>Deutschland</a:t>
            </a:r>
            <a:r>
              <a:rPr lang="uk-UA" altLang="ru-RU" sz="1200">
                <a:solidFill>
                  <a:schemeClr val="folHlink"/>
                </a:solidFill>
              </a:rPr>
              <a:t>) 9 листопада 2023 р.).</a:t>
            </a:r>
            <a:endParaRPr lang="ru-RU" altLang="ru-RU" sz="1200">
              <a:solidFill>
                <a:schemeClr val="folHlink"/>
              </a:solidFill>
            </a:endParaRPr>
          </a:p>
          <a:p>
            <a:pPr>
              <a:spcBef>
                <a:spcPct val="50000"/>
              </a:spcBef>
            </a:pPr>
            <a:r>
              <a:rPr lang="uk-UA" altLang="ru-RU" sz="1200">
                <a:solidFill>
                  <a:schemeClr val="folHlink"/>
                </a:solidFill>
              </a:rPr>
              <a:t>Назва доповіді: «Пограбування іудейсько-єврейських об’єктів під час німецької окупації України: проблеми пошуків і повернення».</a:t>
            </a:r>
            <a:endParaRPr lang="ru-RU" altLang="ru-RU" sz="1200">
              <a:solidFill>
                <a:schemeClr val="folHlink"/>
              </a:solidFill>
            </a:endParaRPr>
          </a:p>
        </p:txBody>
      </p:sp>
      <p:sp>
        <p:nvSpPr>
          <p:cNvPr id="53258" name="TextBox 5">
            <a:extLst>
              <a:ext uri="{FF2B5EF4-FFF2-40B4-BE49-F238E27FC236}">
                <a16:creationId xmlns:a16="http://schemas.microsoft.com/office/drawing/2014/main" id="{89B30358-1489-F6B7-FD9B-FD8BD394B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4038600"/>
            <a:ext cx="4076700" cy="1292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uk-UA" altLang="ru-RU" sz="1200">
                <a:solidFill>
                  <a:schemeClr val="folHlink"/>
                </a:solidFill>
              </a:rPr>
              <a:t>Міжнародний симпозіум товариства Принца Альберта, присвяченого 200 річному ювілею з дня народження королеви Вікторії і принца Альберта (м. Кобург, ФРН, 25.08.2019-03.09.2019).</a:t>
            </a:r>
          </a:p>
          <a:p>
            <a:pPr>
              <a:spcBef>
                <a:spcPct val="50000"/>
              </a:spcBef>
            </a:pPr>
            <a:r>
              <a:rPr lang="uk-UA" altLang="ru-RU" sz="1200">
                <a:solidFill>
                  <a:schemeClr val="folHlink"/>
                </a:solidFill>
              </a:rPr>
              <a:t>Назва доповіді: </a:t>
            </a:r>
            <a:r>
              <a:rPr lang="de-DE" altLang="ru-RU" sz="1200">
                <a:solidFill>
                  <a:schemeClr val="folHlink"/>
                </a:solidFill>
              </a:rPr>
              <a:t>«</a:t>
            </a:r>
            <a:r>
              <a:rPr lang="uk-UA" altLang="ru-RU" sz="1200">
                <a:solidFill>
                  <a:schemeClr val="folHlink"/>
                </a:solidFill>
              </a:rPr>
              <a:t>Приваблива і елегантна. Вікторіанська мода і прикраси - вплив в Україні».</a:t>
            </a:r>
            <a:endParaRPr lang="ru-RU" altLang="ru-RU" sz="1200">
              <a:solidFill>
                <a:schemeClr val="folHlink"/>
              </a:solidFill>
            </a:endParaRPr>
          </a:p>
        </p:txBody>
      </p:sp>
      <p:sp>
        <p:nvSpPr>
          <p:cNvPr id="53259" name="TextBox 2">
            <a:extLst>
              <a:ext uri="{FF2B5EF4-FFF2-40B4-BE49-F238E27FC236}">
                <a16:creationId xmlns:a16="http://schemas.microsoft.com/office/drawing/2014/main" id="{DD410854-1CA9-7B56-7FCB-52A268E5D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713" y="6338888"/>
            <a:ext cx="538321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uk-UA" altLang="ru-RU" sz="1400">
                <a:solidFill>
                  <a:schemeClr val="folHlink"/>
                </a:solidFill>
              </a:rPr>
              <a:t>Назва доповіді: «Бібліотечна політика та практика за часів нацизму в Європі».</a:t>
            </a:r>
            <a:endParaRPr lang="ru-RU" altLang="ru-RU" sz="1400">
              <a:solidFill>
                <a:schemeClr val="folHlink"/>
              </a:solidFill>
            </a:endParaRPr>
          </a:p>
        </p:txBody>
      </p:sp>
      <p:pic>
        <p:nvPicPr>
          <p:cNvPr id="53260" name="Рисунок 4">
            <a:extLst>
              <a:ext uri="{FF2B5EF4-FFF2-40B4-BE49-F238E27FC236}">
                <a16:creationId xmlns:a16="http://schemas.microsoft.com/office/drawing/2014/main" id="{70714B4C-CC46-E11B-A351-B565CA1C8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5" r="2" b="86975"/>
          <a:stretch>
            <a:fillRect/>
          </a:stretch>
        </p:blipFill>
        <p:spPr bwMode="auto">
          <a:xfrm>
            <a:off x="73025" y="646113"/>
            <a:ext cx="397827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1" name="Рисунок 4">
            <a:extLst>
              <a:ext uri="{FF2B5EF4-FFF2-40B4-BE49-F238E27FC236}">
                <a16:creationId xmlns:a16="http://schemas.microsoft.com/office/drawing/2014/main" id="{A544222B-2939-7796-2B15-A1514AB02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9" t="65004" r="7877" b="29720"/>
          <a:stretch>
            <a:fillRect/>
          </a:stretch>
        </p:blipFill>
        <p:spPr bwMode="auto">
          <a:xfrm>
            <a:off x="2987675" y="5822950"/>
            <a:ext cx="630078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4">
            <a:extLst>
              <a:ext uri="{FF2B5EF4-FFF2-40B4-BE49-F238E27FC236}">
                <a16:creationId xmlns:a16="http://schemas.microsoft.com/office/drawing/2014/main" id="{2076B50E-9AA4-F252-12B7-1409334B3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4608513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Рисунок 2">
            <a:extLst>
              <a:ext uri="{FF2B5EF4-FFF2-40B4-BE49-F238E27FC236}">
                <a16:creationId xmlns:a16="http://schemas.microsoft.com/office/drawing/2014/main" id="{BFE45487-D005-0EBA-FF4D-5C6916CB9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5" r="6157"/>
          <a:stretch>
            <a:fillRect/>
          </a:stretch>
        </p:blipFill>
        <p:spPr bwMode="auto">
          <a:xfrm>
            <a:off x="5791200" y="635000"/>
            <a:ext cx="2592388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Рисунок 4">
            <a:extLst>
              <a:ext uri="{FF2B5EF4-FFF2-40B4-BE49-F238E27FC236}">
                <a16:creationId xmlns:a16="http://schemas.microsoft.com/office/drawing/2014/main" id="{A1F9800E-C8B6-85F7-6372-4A949682C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34"/>
          <a:stretch>
            <a:fillRect/>
          </a:stretch>
        </p:blipFill>
        <p:spPr bwMode="auto">
          <a:xfrm>
            <a:off x="5029200" y="2276475"/>
            <a:ext cx="4114800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Рисунок 11">
            <a:extLst>
              <a:ext uri="{FF2B5EF4-FFF2-40B4-BE49-F238E27FC236}">
                <a16:creationId xmlns:a16="http://schemas.microsoft.com/office/drawing/2014/main" id="{9DB0F3C7-D52E-5A20-7842-8FBF584A9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765175"/>
            <a:ext cx="4643437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Рисунок 13">
            <a:extLst>
              <a:ext uri="{FF2B5EF4-FFF2-40B4-BE49-F238E27FC236}">
                <a16:creationId xmlns:a16="http://schemas.microsoft.com/office/drawing/2014/main" id="{372D4179-640C-A836-E055-3AE38E64AB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7" b="87991"/>
          <a:stretch>
            <a:fillRect/>
          </a:stretch>
        </p:blipFill>
        <p:spPr bwMode="auto">
          <a:xfrm>
            <a:off x="395288" y="2997200"/>
            <a:ext cx="3965575" cy="1054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532B9-A892-5D52-631D-1DE2D7CF2D01}"/>
              </a:ext>
            </a:extLst>
          </p:cNvPr>
          <p:cNvSpPr txBox="1">
            <a:spLocks/>
          </p:cNvSpPr>
          <p:nvPr/>
        </p:nvSpPr>
        <p:spPr>
          <a:xfrm>
            <a:off x="0" y="17463"/>
            <a:ext cx="9144000" cy="617537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Участь дослідників ДУ «Інститут всесвітньої історії НАН України» у зарубіжних наукових конференціях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80" name="Рисунок 4">
            <a:extLst>
              <a:ext uri="{FF2B5EF4-FFF2-40B4-BE49-F238E27FC236}">
                <a16:creationId xmlns:a16="http://schemas.microsoft.com/office/drawing/2014/main" id="{ACB22F47-238E-4535-1E01-ADBCFF684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1" t="67490" r="4738" b="29680"/>
          <a:stretch>
            <a:fillRect/>
          </a:stretch>
        </p:blipFill>
        <p:spPr bwMode="auto">
          <a:xfrm>
            <a:off x="5029200" y="2073275"/>
            <a:ext cx="41148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32">
            <a:extLst>
              <a:ext uri="{FF2B5EF4-FFF2-40B4-BE49-F238E27FC236}">
                <a16:creationId xmlns:a16="http://schemas.microsoft.com/office/drawing/2014/main" id="{7876C201-3E34-6C76-7412-6AFD89BCB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" r="8754"/>
          <a:stretch>
            <a:fillRect/>
          </a:stretch>
        </p:blipFill>
        <p:spPr bwMode="auto">
          <a:xfrm>
            <a:off x="-1588" y="1143000"/>
            <a:ext cx="9137651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2F3E592-E0FD-B6EA-D96F-5EC2EC5354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65" t="16045" r="46951" b="67836"/>
          <a:stretch/>
        </p:blipFill>
        <p:spPr>
          <a:xfrm>
            <a:off x="-8253" y="3268700"/>
            <a:ext cx="4016727" cy="3601202"/>
          </a:xfrm>
          <a:prstGeom prst="snip1Rect">
            <a:avLst>
              <a:gd name="adj" fmla="val 25820"/>
            </a:avLst>
          </a:prstGeom>
          <a:ln>
            <a:solidFill>
              <a:schemeClr val="tx1"/>
            </a:solidFill>
          </a:ln>
        </p:spPr>
      </p:pic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id="{CE1C393D-9314-AB13-94EA-CEBEAB74957A}"/>
              </a:ext>
            </a:extLst>
          </p:cNvPr>
          <p:cNvSpPr/>
          <p:nvPr/>
        </p:nvSpPr>
        <p:spPr>
          <a:xfrm>
            <a:off x="0" y="-42863"/>
            <a:ext cx="9144000" cy="1435101"/>
          </a:xfrm>
          <a:prstGeom prst="rect">
            <a:avLst/>
          </a:prstGeom>
          <a:solidFill>
            <a:srgbClr val="8AABDE"/>
          </a:solidFill>
          <a:ln>
            <a:solidFill>
              <a:srgbClr val="8AAB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989" name="Заголовок 1">
            <a:extLst>
              <a:ext uri="{FF2B5EF4-FFF2-40B4-BE49-F238E27FC236}">
                <a16:creationId xmlns:a16="http://schemas.microsoft.com/office/drawing/2014/main" id="{48066D10-86E2-9454-D799-63DE3AF99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4688"/>
          </a:xfrm>
        </p:spPr>
        <p:txBody>
          <a:bodyPr/>
          <a:lstStyle/>
          <a:p>
            <a:pPr algn="ctr"/>
            <a:r>
              <a:rPr lang="uk-UA" altLang="uk-UA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Наукові міжнародні зв’язки </a:t>
            </a:r>
            <a:br>
              <a:rPr lang="en-US" altLang="uk-UA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altLang="uk-UA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 «Інституту всесвітньої історії НАН України» </a:t>
            </a:r>
            <a:endParaRPr lang="en-US" altLang="uk-UA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90" name="TextBox 8">
            <a:extLst>
              <a:ext uri="{FF2B5EF4-FFF2-40B4-BE49-F238E27FC236}">
                <a16:creationId xmlns:a16="http://schemas.microsoft.com/office/drawing/2014/main" id="{047BB612-F10E-2EF1-1C38-7498ABECF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5" y="260985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>
                <a:solidFill>
                  <a:srgbClr val="FFFFFF"/>
                </a:solidFill>
                <a:latin typeface="Calibri" panose="020F0502020204030204" pitchFamily="34" charset="0"/>
              </a:rPr>
              <a:t>США</a:t>
            </a:r>
            <a:endParaRPr lang="en-US" altLang="uk-UA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1991" name="TextBox 9">
            <a:extLst>
              <a:ext uri="{FF2B5EF4-FFF2-40B4-BE49-F238E27FC236}">
                <a16:creationId xmlns:a16="http://schemas.microsoft.com/office/drawing/2014/main" id="{7105C702-5A14-C5E0-EA00-227EEAD91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1920875"/>
            <a:ext cx="885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>
                <a:latin typeface="Calibri" panose="020F0502020204030204" pitchFamily="34" charset="0"/>
              </a:rPr>
              <a:t>Канада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1992" name="TextBox 12">
            <a:extLst>
              <a:ext uri="{FF2B5EF4-FFF2-40B4-BE49-F238E27FC236}">
                <a16:creationId xmlns:a16="http://schemas.microsoft.com/office/drawing/2014/main" id="{A0D92DD6-68B4-2A5F-CBAD-58F20A09F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113" y="4908550"/>
            <a:ext cx="795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>
                <a:latin typeface="Calibri" panose="020F0502020204030204" pitchFamily="34" charset="0"/>
              </a:rPr>
              <a:t>ПАР</a:t>
            </a:r>
          </a:p>
        </p:txBody>
      </p:sp>
      <p:sp>
        <p:nvSpPr>
          <p:cNvPr id="41993" name="TextBox 13">
            <a:extLst>
              <a:ext uri="{FF2B5EF4-FFF2-40B4-BE49-F238E27FC236}">
                <a16:creationId xmlns:a16="http://schemas.microsoft.com/office/drawing/2014/main" id="{42630B62-C8F4-EB6D-6090-F55D3B8AF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3387725"/>
            <a:ext cx="1200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>
                <a:latin typeface="Calibri" panose="020F0502020204030204" pitchFamily="34" charset="0"/>
              </a:rPr>
              <a:t>Гвінея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1994" name="TextBox 14">
            <a:extLst>
              <a:ext uri="{FF2B5EF4-FFF2-40B4-BE49-F238E27FC236}">
                <a16:creationId xmlns:a16="http://schemas.microsoft.com/office/drawing/2014/main" id="{413E0FDB-8D0D-2DE4-6446-A6DD80EAD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150" y="3587750"/>
            <a:ext cx="957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>
                <a:latin typeface="Calibri" panose="020F0502020204030204" pitchFamily="34" charset="0"/>
              </a:rPr>
              <a:t>Нігерія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1995" name="TextBox 15">
            <a:extLst>
              <a:ext uri="{FF2B5EF4-FFF2-40B4-BE49-F238E27FC236}">
                <a16:creationId xmlns:a16="http://schemas.microsoft.com/office/drawing/2014/main" id="{4E242582-4666-3071-F9AB-4E2D6F8F9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7963" y="3886200"/>
            <a:ext cx="1119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>
                <a:latin typeface="Calibri" panose="020F0502020204030204" pitchFamily="34" charset="0"/>
              </a:rPr>
              <a:t>Ефіопія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1996" name="TextBox 16">
            <a:extLst>
              <a:ext uri="{FF2B5EF4-FFF2-40B4-BE49-F238E27FC236}">
                <a16:creationId xmlns:a16="http://schemas.microsoft.com/office/drawing/2014/main" id="{FC228FE9-2743-D5E2-BDF6-C43A8F202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5950" y="3424238"/>
            <a:ext cx="83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>
                <a:latin typeface="Calibri" panose="020F0502020204030204" pitchFamily="34" charset="0"/>
              </a:rPr>
              <a:t>Ємен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1997" name="TextBox 17">
            <a:extLst>
              <a:ext uri="{FF2B5EF4-FFF2-40B4-BE49-F238E27FC236}">
                <a16:creationId xmlns:a16="http://schemas.microsoft.com/office/drawing/2014/main" id="{BFE9668B-52C4-814D-592E-20B70708A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725" y="3055938"/>
            <a:ext cx="10429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sz="1400">
                <a:solidFill>
                  <a:schemeClr val="bg1"/>
                </a:solidFill>
                <a:latin typeface="Calibri" panose="020F0502020204030204" pitchFamily="34" charset="0"/>
              </a:rPr>
              <a:t>Саудівська</a:t>
            </a:r>
            <a:endParaRPr lang="uk-UA" altLang="uk-UA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altLang="uk-UA" sz="1400">
                <a:solidFill>
                  <a:schemeClr val="bg1"/>
                </a:solidFill>
                <a:latin typeface="Calibri" panose="020F0502020204030204" pitchFamily="34" charset="0"/>
              </a:rPr>
              <a:t>Аравія</a:t>
            </a:r>
            <a:endParaRPr lang="en-US" altLang="uk-UA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1998" name="TextBox 18">
            <a:extLst>
              <a:ext uri="{FF2B5EF4-FFF2-40B4-BE49-F238E27FC236}">
                <a16:creationId xmlns:a16="http://schemas.microsoft.com/office/drawing/2014/main" id="{9E4D0421-A420-723E-2EF9-801DB8D93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2892425"/>
            <a:ext cx="757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1600">
                <a:solidFill>
                  <a:srgbClr val="FFFFFF"/>
                </a:solidFill>
                <a:latin typeface="Calibri" panose="020F0502020204030204" pitchFamily="34" charset="0"/>
              </a:rPr>
              <a:t>Іран</a:t>
            </a:r>
            <a:endParaRPr lang="en-US" altLang="uk-UA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1999" name="TextBox 19">
            <a:extLst>
              <a:ext uri="{FF2B5EF4-FFF2-40B4-BE49-F238E27FC236}">
                <a16:creationId xmlns:a16="http://schemas.microsoft.com/office/drawing/2014/main" id="{6E577EF1-6A55-2F88-4577-8DAF00839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2754313"/>
            <a:ext cx="676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1600">
                <a:solidFill>
                  <a:srgbClr val="FFFFFF"/>
                </a:solidFill>
                <a:latin typeface="Calibri" panose="020F0502020204030204" pitchFamily="34" charset="0"/>
              </a:rPr>
              <a:t>Ірак</a:t>
            </a:r>
            <a:endParaRPr lang="en-US" altLang="uk-UA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2000" name="TextBox 20">
            <a:extLst>
              <a:ext uri="{FF2B5EF4-FFF2-40B4-BE49-F238E27FC236}">
                <a16:creationId xmlns:a16="http://schemas.microsoft.com/office/drawing/2014/main" id="{C10E2EC9-D92D-FD16-82F2-6D532FE75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7813" y="2960688"/>
            <a:ext cx="871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1400">
                <a:solidFill>
                  <a:schemeClr val="bg1"/>
                </a:solidFill>
                <a:latin typeface="Calibri" panose="020F0502020204030204" pitchFamily="34" charset="0"/>
              </a:rPr>
              <a:t>Непал</a:t>
            </a:r>
            <a:endParaRPr lang="en-US" altLang="uk-UA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2001" name="TextBox 21">
            <a:extLst>
              <a:ext uri="{FF2B5EF4-FFF2-40B4-BE49-F238E27FC236}">
                <a16:creationId xmlns:a16="http://schemas.microsoft.com/office/drawing/2014/main" id="{5AAAE13F-857A-BAAF-D597-4235CD8E4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0925" y="3414713"/>
            <a:ext cx="1117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1600">
                <a:latin typeface="Calibri" panose="020F0502020204030204" pitchFamily="34" charset="0"/>
              </a:rPr>
              <a:t>В’єтнам</a:t>
            </a:r>
            <a:endParaRPr lang="en-US" altLang="uk-UA" sz="1600">
              <a:latin typeface="Calibri" panose="020F0502020204030204" pitchFamily="34" charset="0"/>
            </a:endParaRPr>
          </a:p>
        </p:txBody>
      </p:sp>
      <p:sp>
        <p:nvSpPr>
          <p:cNvPr id="42002" name="TextBox 22">
            <a:extLst>
              <a:ext uri="{FF2B5EF4-FFF2-40B4-BE49-F238E27FC236}">
                <a16:creationId xmlns:a16="http://schemas.microsoft.com/office/drawing/2014/main" id="{C543D6DB-7E10-0B9E-62DE-7619A6627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3025" y="4029075"/>
            <a:ext cx="1281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>
                <a:solidFill>
                  <a:schemeClr val="bg1"/>
                </a:solidFill>
                <a:latin typeface="Calibri" panose="020F0502020204030204" pitchFamily="34" charset="0"/>
              </a:rPr>
              <a:t>Індонезія</a:t>
            </a:r>
            <a:endParaRPr lang="en-US" altLang="uk-UA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2003" name="TextBox 26">
            <a:extLst>
              <a:ext uri="{FF2B5EF4-FFF2-40B4-BE49-F238E27FC236}">
                <a16:creationId xmlns:a16="http://schemas.microsoft.com/office/drawing/2014/main" id="{4F890130-989F-613B-7767-B9AFB2F7A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0563" y="2968625"/>
            <a:ext cx="928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>
                <a:latin typeface="Calibri" panose="020F0502020204030204" pitchFamily="34" charset="0"/>
              </a:rPr>
              <a:t>Японія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2004" name="TextBox 27">
            <a:extLst>
              <a:ext uri="{FF2B5EF4-FFF2-40B4-BE49-F238E27FC236}">
                <a16:creationId xmlns:a16="http://schemas.microsoft.com/office/drawing/2014/main" id="{2AFC0124-34B7-0E1B-02CE-C38E086A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1325" y="2263775"/>
            <a:ext cx="12811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1600">
                <a:latin typeface="Calibri" panose="020F0502020204030204" pitchFamily="34" charset="0"/>
              </a:rPr>
              <a:t>Казахстан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2005" name="TextBox 28">
            <a:extLst>
              <a:ext uri="{FF2B5EF4-FFF2-40B4-BE49-F238E27FC236}">
                <a16:creationId xmlns:a16="http://schemas.microsoft.com/office/drawing/2014/main" id="{5DA07574-9750-779E-5AE0-F32F5BB77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75" y="2701925"/>
            <a:ext cx="935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>
                <a:latin typeface="Calibri" panose="020F0502020204030204" pitchFamily="34" charset="0"/>
              </a:rPr>
              <a:t>Китай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2006" name="TextBox 29">
            <a:extLst>
              <a:ext uri="{FF2B5EF4-FFF2-40B4-BE49-F238E27FC236}">
                <a16:creationId xmlns:a16="http://schemas.microsoft.com/office/drawing/2014/main" id="{8099F341-1D1E-4FE0-7455-711AC3F9E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413" y="3163888"/>
            <a:ext cx="823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>
                <a:latin typeface="Calibri" panose="020F0502020204030204" pitchFamily="34" charset="0"/>
              </a:rPr>
              <a:t>Індія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2007" name="TextBox 30">
            <a:extLst>
              <a:ext uri="{FF2B5EF4-FFF2-40B4-BE49-F238E27FC236}">
                <a16:creationId xmlns:a16="http://schemas.microsoft.com/office/drawing/2014/main" id="{67E8091E-8BEB-57A5-CA75-0AD3D4CF2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438" y="2587625"/>
            <a:ext cx="11303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1200">
                <a:latin typeface="Calibri" panose="020F0502020204030204" pitchFamily="34" charset="0"/>
              </a:rPr>
              <a:t>Азербайджан</a:t>
            </a:r>
            <a:endParaRPr lang="en-US" altLang="uk-UA" sz="1200">
              <a:latin typeface="Calibri" panose="020F0502020204030204" pitchFamily="34" charset="0"/>
            </a:endParaRPr>
          </a:p>
        </p:txBody>
      </p:sp>
      <p:sp>
        <p:nvSpPr>
          <p:cNvPr id="42008" name="TextBox 5">
            <a:extLst>
              <a:ext uri="{FF2B5EF4-FFF2-40B4-BE49-F238E27FC236}">
                <a16:creationId xmlns:a16="http://schemas.microsoft.com/office/drawing/2014/main" id="{BF5D06F5-E3BE-C296-4C9E-9FC3B398F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050"/>
            <a:ext cx="91360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uk-UA" sz="2400"/>
              <a:t>Проведено 39 наукових заходів, в яких взяло участь </a:t>
            </a:r>
          </a:p>
          <a:p>
            <a:pPr algn="ctr"/>
            <a:r>
              <a:rPr lang="ru-RU" altLang="uk-UA" sz="2400" b="1"/>
              <a:t>1</a:t>
            </a:r>
            <a:r>
              <a:rPr lang="uk-UA" altLang="uk-UA" sz="2400" b="1"/>
              <a:t>59</a:t>
            </a:r>
            <a:r>
              <a:rPr lang="ru-RU" altLang="uk-UA" sz="2400"/>
              <a:t> науковців з </a:t>
            </a:r>
            <a:r>
              <a:rPr lang="en-US" altLang="uk-UA" sz="2400" b="1"/>
              <a:t>29</a:t>
            </a:r>
            <a:r>
              <a:rPr lang="uk-UA" altLang="uk-UA" sz="2400"/>
              <a:t> </a:t>
            </a:r>
            <a:r>
              <a:rPr lang="ru-RU" altLang="uk-UA" sz="2400"/>
              <a:t>країн світу </a:t>
            </a:r>
            <a:endParaRPr lang="en-US" altLang="uk-UA" sz="2400"/>
          </a:p>
        </p:txBody>
      </p:sp>
      <p:sp>
        <p:nvSpPr>
          <p:cNvPr id="42009" name="TextBox 3">
            <a:extLst>
              <a:ext uri="{FF2B5EF4-FFF2-40B4-BE49-F238E27FC236}">
                <a16:creationId xmlns:a16="http://schemas.microsoft.com/office/drawing/2014/main" id="{D8C86068-72A9-5C3F-000B-4B24AFBFF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075" y="5715000"/>
            <a:ext cx="1400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>
                <a:solidFill>
                  <a:schemeClr val="bg1"/>
                </a:solidFill>
                <a:latin typeface="Calibri" panose="020F0502020204030204" pitchFamily="34" charset="0"/>
              </a:rPr>
              <a:t>Греція</a:t>
            </a:r>
          </a:p>
        </p:txBody>
      </p:sp>
      <p:sp>
        <p:nvSpPr>
          <p:cNvPr id="42010" name="TextBox 4">
            <a:extLst>
              <a:ext uri="{FF2B5EF4-FFF2-40B4-BE49-F238E27FC236}">
                <a16:creationId xmlns:a16="http://schemas.microsoft.com/office/drawing/2014/main" id="{64FFFFF6-A56C-0602-1798-096BA8620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163" y="5561013"/>
            <a:ext cx="831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>
                <a:latin typeface="Calibri" panose="020F0502020204030204" pitchFamily="34" charset="0"/>
              </a:rPr>
              <a:t>Італія</a:t>
            </a:r>
          </a:p>
        </p:txBody>
      </p:sp>
      <p:sp>
        <p:nvSpPr>
          <p:cNvPr id="42011" name="TextBox 6">
            <a:extLst>
              <a:ext uri="{FF2B5EF4-FFF2-40B4-BE49-F238E27FC236}">
                <a16:creationId xmlns:a16="http://schemas.microsoft.com/office/drawing/2014/main" id="{97CEE776-6CA7-79C5-D9D7-50D838D24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300" y="5073650"/>
            <a:ext cx="1298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>
                <a:solidFill>
                  <a:schemeClr val="bg1"/>
                </a:solidFill>
                <a:latin typeface="Calibri" panose="020F0502020204030204" pitchFamily="34" charset="0"/>
              </a:rPr>
              <a:t>Хорватія</a:t>
            </a:r>
          </a:p>
        </p:txBody>
      </p:sp>
      <p:sp>
        <p:nvSpPr>
          <p:cNvPr id="42012" name="TextBox 10">
            <a:extLst>
              <a:ext uri="{FF2B5EF4-FFF2-40B4-BE49-F238E27FC236}">
                <a16:creationId xmlns:a16="http://schemas.microsoft.com/office/drawing/2014/main" id="{C71F084D-5594-C701-13A6-0103FE94A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" y="5767388"/>
            <a:ext cx="85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>
                <a:latin typeface="Calibri" panose="020F0502020204030204" pitchFamily="34" charset="0"/>
              </a:rPr>
              <a:t>Іспанія</a:t>
            </a:r>
          </a:p>
        </p:txBody>
      </p:sp>
      <p:sp>
        <p:nvSpPr>
          <p:cNvPr id="42013" name="TextBox 11">
            <a:extLst>
              <a:ext uri="{FF2B5EF4-FFF2-40B4-BE49-F238E27FC236}">
                <a16:creationId xmlns:a16="http://schemas.microsoft.com/office/drawing/2014/main" id="{D97CFD43-A6A0-962F-4EE7-0EEA9581F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3" y="4930775"/>
            <a:ext cx="1147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>
                <a:solidFill>
                  <a:schemeClr val="bg1"/>
                </a:solidFill>
                <a:latin typeface="Calibri" panose="020F0502020204030204" pitchFamily="34" charset="0"/>
              </a:rPr>
              <a:t>Франція</a:t>
            </a:r>
          </a:p>
        </p:txBody>
      </p:sp>
      <p:sp>
        <p:nvSpPr>
          <p:cNvPr id="42014" name="TextBox 25">
            <a:extLst>
              <a:ext uri="{FF2B5EF4-FFF2-40B4-BE49-F238E27FC236}">
                <a16:creationId xmlns:a16="http://schemas.microsoft.com/office/drawing/2014/main" id="{8F7EF246-A539-B56F-6D84-D7F125F23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3754438"/>
            <a:ext cx="1146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>
                <a:latin typeface="Calibri" panose="020F0502020204030204" pitchFamily="34" charset="0"/>
              </a:rPr>
              <a:t>Велика </a:t>
            </a:r>
          </a:p>
          <a:p>
            <a:r>
              <a:rPr lang="uk-UA" altLang="uk-UA">
                <a:latin typeface="Calibri" panose="020F0502020204030204" pitchFamily="34" charset="0"/>
              </a:rPr>
              <a:t>Британія</a:t>
            </a:r>
          </a:p>
        </p:txBody>
      </p:sp>
      <p:sp>
        <p:nvSpPr>
          <p:cNvPr id="42015" name="TextBox 34">
            <a:extLst>
              <a:ext uri="{FF2B5EF4-FFF2-40B4-BE49-F238E27FC236}">
                <a16:creationId xmlns:a16="http://schemas.microsoft.com/office/drawing/2014/main" id="{737AD9C6-7C77-9EAA-B56E-8E0A462AD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638" y="4524375"/>
            <a:ext cx="1300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1600">
                <a:solidFill>
                  <a:schemeClr val="bg1"/>
                </a:solidFill>
                <a:latin typeface="Calibri" panose="020F0502020204030204" pitchFamily="34" charset="0"/>
              </a:rPr>
              <a:t>Німеччина</a:t>
            </a:r>
            <a:endParaRPr lang="uk-UA" altLang="uk-UA" sz="14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2016" name="TextBox 31">
            <a:extLst>
              <a:ext uri="{FF2B5EF4-FFF2-40B4-BE49-F238E27FC236}">
                <a16:creationId xmlns:a16="http://schemas.microsoft.com/office/drawing/2014/main" id="{7A9F3144-BC0E-0BF6-F7CF-326F1E54E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25" y="5170488"/>
            <a:ext cx="885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1400">
                <a:latin typeface="Calibri" panose="020F0502020204030204" pitchFamily="34" charset="0"/>
              </a:rPr>
              <a:t>Молдова</a:t>
            </a:r>
            <a:endParaRPr lang="en-US" altLang="uk-UA" sz="1400">
              <a:latin typeface="Calibri" panose="020F0502020204030204" pitchFamily="34" charset="0"/>
            </a:endParaRPr>
          </a:p>
        </p:txBody>
      </p:sp>
      <p:sp>
        <p:nvSpPr>
          <p:cNvPr id="42017" name="TextBox 35">
            <a:extLst>
              <a:ext uri="{FF2B5EF4-FFF2-40B4-BE49-F238E27FC236}">
                <a16:creationId xmlns:a16="http://schemas.microsoft.com/office/drawing/2014/main" id="{7268C73D-80D8-B226-3663-1BEA2E8AB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4097338"/>
            <a:ext cx="1570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1400">
                <a:solidFill>
                  <a:schemeClr val="bg1"/>
                </a:solidFill>
                <a:latin typeface="Calibri" panose="020F0502020204030204" pitchFamily="34" charset="0"/>
              </a:rPr>
              <a:t>Нідерланди</a:t>
            </a:r>
          </a:p>
        </p:txBody>
      </p:sp>
      <p:sp>
        <p:nvSpPr>
          <p:cNvPr id="42018" name="TextBox 36">
            <a:extLst>
              <a:ext uri="{FF2B5EF4-FFF2-40B4-BE49-F238E27FC236}">
                <a16:creationId xmlns:a16="http://schemas.microsoft.com/office/drawing/2014/main" id="{643E2EAD-43C6-909D-FE3E-468836A4A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600" y="3275013"/>
            <a:ext cx="97948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1600">
                <a:solidFill>
                  <a:schemeClr val="bg1"/>
                </a:solidFill>
                <a:latin typeface="Calibri" panose="020F0502020204030204" pitchFamily="34" charset="0"/>
              </a:rPr>
              <a:t>Естонія</a:t>
            </a:r>
          </a:p>
          <a:p>
            <a:r>
              <a:rPr lang="uk-UA" altLang="uk-UA" sz="1600">
                <a:solidFill>
                  <a:schemeClr val="bg1"/>
                </a:solidFill>
                <a:latin typeface="Calibri" panose="020F0502020204030204" pitchFamily="34" charset="0"/>
              </a:rPr>
              <a:t>Латвія</a:t>
            </a:r>
          </a:p>
          <a:p>
            <a:r>
              <a:rPr lang="uk-UA" altLang="uk-UA" sz="1600">
                <a:solidFill>
                  <a:schemeClr val="bg1"/>
                </a:solidFill>
                <a:latin typeface="Calibri" panose="020F0502020204030204" pitchFamily="34" charset="0"/>
              </a:rPr>
              <a:t>Литва</a:t>
            </a:r>
          </a:p>
        </p:txBody>
      </p:sp>
      <p:sp>
        <p:nvSpPr>
          <p:cNvPr id="42019" name="TextBox 23">
            <a:extLst>
              <a:ext uri="{FF2B5EF4-FFF2-40B4-BE49-F238E27FC236}">
                <a16:creationId xmlns:a16="http://schemas.microsoft.com/office/drawing/2014/main" id="{5C85AD77-5883-1A32-67CC-197677BF0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0" y="4027488"/>
            <a:ext cx="88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1400">
                <a:solidFill>
                  <a:schemeClr val="bg1"/>
                </a:solidFill>
                <a:latin typeface="Calibri" panose="020F0502020204030204" pitchFamily="34" charset="0"/>
              </a:rPr>
              <a:t>Білорусь</a:t>
            </a:r>
            <a:endParaRPr lang="en-US" altLang="uk-UA" sz="14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2020" name="TextBox 37">
            <a:extLst>
              <a:ext uri="{FF2B5EF4-FFF2-40B4-BE49-F238E27FC236}">
                <a16:creationId xmlns:a16="http://schemas.microsoft.com/office/drawing/2014/main" id="{0177F8F9-02BE-F1FE-126C-1FA7846E0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5" y="4137025"/>
            <a:ext cx="1036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>
                <a:solidFill>
                  <a:schemeClr val="bg1"/>
                </a:solidFill>
                <a:latin typeface="Calibri" panose="020F0502020204030204" pitchFamily="34" charset="0"/>
              </a:rPr>
              <a:t>Польща</a:t>
            </a:r>
          </a:p>
        </p:txBody>
      </p:sp>
      <p:sp>
        <p:nvSpPr>
          <p:cNvPr id="42021" name="TextBox 38">
            <a:extLst>
              <a:ext uri="{FF2B5EF4-FFF2-40B4-BE49-F238E27FC236}">
                <a16:creationId xmlns:a16="http://schemas.microsoft.com/office/drawing/2014/main" id="{D4819472-890F-6397-4FEE-383A0D10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650" y="464820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1400">
                <a:solidFill>
                  <a:schemeClr val="bg1"/>
                </a:solidFill>
                <a:latin typeface="Calibri" panose="020F0502020204030204" pitchFamily="34" charset="0"/>
              </a:rPr>
              <a:t>Словаччина</a:t>
            </a:r>
          </a:p>
        </p:txBody>
      </p:sp>
      <p:sp>
        <p:nvSpPr>
          <p:cNvPr id="42022" name="TextBox 39">
            <a:extLst>
              <a:ext uri="{FF2B5EF4-FFF2-40B4-BE49-F238E27FC236}">
                <a16:creationId xmlns:a16="http://schemas.microsoft.com/office/drawing/2014/main" id="{C5B89842-4725-70AB-6C06-02676A7D2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25" y="4729163"/>
            <a:ext cx="1158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1400">
                <a:solidFill>
                  <a:schemeClr val="bg1"/>
                </a:solidFill>
                <a:latin typeface="Calibri" panose="020F0502020204030204" pitchFamily="34" charset="0"/>
              </a:rPr>
              <a:t>Австрія</a:t>
            </a:r>
          </a:p>
        </p:txBody>
      </p:sp>
      <p:sp>
        <p:nvSpPr>
          <p:cNvPr id="42023" name="TextBox 40">
            <a:extLst>
              <a:ext uri="{FF2B5EF4-FFF2-40B4-BE49-F238E27FC236}">
                <a16:creationId xmlns:a16="http://schemas.microsoft.com/office/drawing/2014/main" id="{7ADD7FAD-2816-46FF-BBCE-A298F66C8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925" y="4867275"/>
            <a:ext cx="1276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1400">
                <a:latin typeface="Calibri" panose="020F0502020204030204" pitchFamily="34" charset="0"/>
              </a:rPr>
              <a:t>Угорщина</a:t>
            </a:r>
          </a:p>
        </p:txBody>
      </p:sp>
      <p:sp>
        <p:nvSpPr>
          <p:cNvPr id="42024" name="TextBox 41">
            <a:extLst>
              <a:ext uri="{FF2B5EF4-FFF2-40B4-BE49-F238E27FC236}">
                <a16:creationId xmlns:a16="http://schemas.microsoft.com/office/drawing/2014/main" id="{655FB0A3-2DB7-0AA6-05E9-2A003AD79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975" y="2682875"/>
            <a:ext cx="12398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uk-UA" altLang="uk-UA" sz="1400">
                <a:solidFill>
                  <a:schemeClr val="bg1"/>
                </a:solidFill>
                <a:latin typeface="Calibri" panose="020F0502020204030204" pitchFamily="34" charset="0"/>
              </a:rPr>
              <a:t>Ізраїль</a:t>
            </a:r>
          </a:p>
          <a:p>
            <a:pPr algn="r"/>
            <a:r>
              <a:rPr lang="uk-UA" altLang="uk-UA" sz="1200">
                <a:solidFill>
                  <a:schemeClr val="bg1"/>
                </a:solidFill>
                <a:latin typeface="Calibri" panose="020F0502020204030204" pitchFamily="34" charset="0"/>
              </a:rPr>
              <a:t>Палестина</a:t>
            </a:r>
            <a:endParaRPr lang="uk-UA" altLang="uk-UA" sz="14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2025" name="TextBox 2">
            <a:extLst>
              <a:ext uri="{FF2B5EF4-FFF2-40B4-BE49-F238E27FC236}">
                <a16:creationId xmlns:a16="http://schemas.microsoft.com/office/drawing/2014/main" id="{0EBE418F-8C92-0619-EFA9-29ADCDC2C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8" y="5176838"/>
            <a:ext cx="5113337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uk-UA" altLang="uk-UA" sz="1500" dirty="0"/>
              <a:t>Наукові співробітники Інституту прочитали </a:t>
            </a:r>
            <a:r>
              <a:rPr lang="uk-UA" altLang="uk-UA" sz="1500" b="1" dirty="0"/>
              <a:t>124</a:t>
            </a:r>
            <a:r>
              <a:rPr lang="uk-UA" altLang="uk-UA" sz="1500" dirty="0"/>
              <a:t> доповіді на </a:t>
            </a:r>
            <a:r>
              <a:rPr lang="uk-UA" altLang="uk-UA" sz="1500" b="1" dirty="0"/>
              <a:t>120</a:t>
            </a:r>
            <a:r>
              <a:rPr lang="uk-UA" altLang="uk-UA" sz="1500" dirty="0"/>
              <a:t> міжнародних наукових заходах за кордоном. 28 науковців Установи пройшли стажування, навчання, підвищення кваліфікації у закордонних наукових установах та закладах вищої освіти. Кількість отриманих науковою установою іноземних грантів (</a:t>
            </a:r>
            <a:r>
              <a:rPr lang="en-US" altLang="uk-UA" sz="1500" dirty="0" err="1"/>
              <a:t>travelgrants</a:t>
            </a:r>
            <a:r>
              <a:rPr lang="en-US" altLang="uk-UA" sz="1500" dirty="0"/>
              <a:t>) – 65</a:t>
            </a:r>
            <a:endParaRPr lang="uk-UA" altLang="uk-UA" sz="1500" dirty="0"/>
          </a:p>
        </p:txBody>
      </p:sp>
      <p:sp>
        <p:nvSpPr>
          <p:cNvPr id="42026" name="TextBox 30">
            <a:extLst>
              <a:ext uri="{FF2B5EF4-FFF2-40B4-BE49-F238E27FC236}">
                <a16:creationId xmlns:a16="http://schemas.microsoft.com/office/drawing/2014/main" id="{3E9DB456-785C-D2E7-0074-89EACAC7A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0538" y="2466975"/>
            <a:ext cx="11303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1200">
                <a:latin typeface="Calibri" panose="020F0502020204030204" pitchFamily="34" charset="0"/>
              </a:rPr>
              <a:t>Узбекистан</a:t>
            </a:r>
            <a:endParaRPr lang="en-US" altLang="uk-UA" sz="1200">
              <a:latin typeface="Calibri" panose="020F0502020204030204" pitchFamily="34" charset="0"/>
            </a:endParaRPr>
          </a:p>
        </p:txBody>
      </p:sp>
      <p:sp>
        <p:nvSpPr>
          <p:cNvPr id="42027" name="TextBox 39">
            <a:extLst>
              <a:ext uri="{FF2B5EF4-FFF2-40B4-BE49-F238E27FC236}">
                <a16:creationId xmlns:a16="http://schemas.microsoft.com/office/drawing/2014/main" id="{33035EEE-BC7F-01C4-5514-91C26EA0D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5225" y="1771650"/>
            <a:ext cx="1311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sz="1400">
                <a:latin typeface="Calibri" panose="020F0502020204030204" pitchFamily="34" charset="0"/>
              </a:rPr>
              <a:t>Фінляндія</a:t>
            </a:r>
            <a:endParaRPr lang="en-US" altLang="uk-UA" sz="1400">
              <a:latin typeface="Calibri" panose="020F0502020204030204" pitchFamily="34" charset="0"/>
            </a:endParaRPr>
          </a:p>
        </p:txBody>
      </p:sp>
      <p:sp>
        <p:nvSpPr>
          <p:cNvPr id="42028" name="TextBox 26">
            <a:extLst>
              <a:ext uri="{FF2B5EF4-FFF2-40B4-BE49-F238E27FC236}">
                <a16:creationId xmlns:a16="http://schemas.microsoft.com/office/drawing/2014/main" id="{426641EF-A9FF-5483-06DA-4FAE389A8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8138" y="4757738"/>
            <a:ext cx="1163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>
                <a:latin typeface="Calibri" panose="020F0502020204030204" pitchFamily="34" charset="0"/>
              </a:rPr>
              <a:t>Австралія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2029" name="TextBox 11">
            <a:extLst>
              <a:ext uri="{FF2B5EF4-FFF2-40B4-BE49-F238E27FC236}">
                <a16:creationId xmlns:a16="http://schemas.microsoft.com/office/drawing/2014/main" id="{94757487-AE80-06FE-A6A4-2576C19A4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4391025"/>
            <a:ext cx="1304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1400">
                <a:solidFill>
                  <a:schemeClr val="bg1"/>
                </a:solidFill>
                <a:latin typeface="Calibri" panose="020F0502020204030204" pitchFamily="34" charset="0"/>
              </a:rPr>
              <a:t>Люксембург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>
            <a:extLst>
              <a:ext uri="{FF2B5EF4-FFF2-40B4-BE49-F238E27FC236}">
                <a16:creationId xmlns:a16="http://schemas.microsoft.com/office/drawing/2014/main" id="{DE2C6D6A-620D-0F80-A59A-EA4E2376DD5D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400" b="1">
                <a:solidFill>
                  <a:srgbClr val="144B9C"/>
                </a:solidFill>
                <a:latin typeface="Arial" panose="020B0604020202020204" pitchFamily="34" charset="0"/>
              </a:rPr>
              <a:t>Зарубіжні наукові установи – партнери ДУ «Інститут всесвітньої історії НАН України»</a:t>
            </a:r>
          </a:p>
        </p:txBody>
      </p:sp>
      <p:sp>
        <p:nvSpPr>
          <p:cNvPr id="45059" name="TextBox 3">
            <a:extLst>
              <a:ext uri="{FF2B5EF4-FFF2-40B4-BE49-F238E27FC236}">
                <a16:creationId xmlns:a16="http://schemas.microsoft.com/office/drawing/2014/main" id="{1D3D0933-E717-808D-43D0-AB31BEFA9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8" y="981075"/>
            <a:ext cx="8899525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uk-UA" altLang="uk-UA" sz="2000" b="1" dirty="0"/>
              <a:t>На кінець 2023 р. в Інституті </a:t>
            </a:r>
            <a:r>
              <a:rPr lang="uk-UA" altLang="uk-UA" sz="2000" b="1" dirty="0">
                <a:solidFill>
                  <a:srgbClr val="FF0000"/>
                </a:solidFill>
              </a:rPr>
              <a:t>діяли 6 угод </a:t>
            </a:r>
            <a:r>
              <a:rPr lang="ru-RU" altLang="uk-UA" sz="2000" b="1" dirty="0"/>
              <a:t>про </a:t>
            </a:r>
            <a:r>
              <a:rPr lang="ru-RU" altLang="uk-UA" sz="2000" b="1" dirty="0" err="1"/>
              <a:t>співробітництво</a:t>
            </a:r>
            <a:r>
              <a:rPr lang="ru-RU" altLang="uk-UA" sz="2000" b="1" dirty="0"/>
              <a:t> з </a:t>
            </a:r>
            <a:r>
              <a:rPr lang="ru-RU" altLang="uk-UA" sz="2000" b="1" dirty="0" err="1"/>
              <a:t>науковими</a:t>
            </a:r>
            <a:r>
              <a:rPr lang="ru-RU" altLang="uk-UA" sz="2000" b="1" dirty="0"/>
              <a:t> </a:t>
            </a:r>
            <a:r>
              <a:rPr lang="ru-RU" altLang="uk-UA" sz="2000" b="1" dirty="0" err="1"/>
              <a:t>державними</a:t>
            </a:r>
            <a:r>
              <a:rPr lang="ru-RU" altLang="uk-UA" sz="2000" b="1" dirty="0"/>
              <a:t> </a:t>
            </a:r>
            <a:r>
              <a:rPr lang="ru-RU" altLang="uk-UA" sz="2000" b="1" dirty="0" err="1"/>
              <a:t>установами</a:t>
            </a:r>
            <a:r>
              <a:rPr lang="ru-RU" altLang="uk-UA" sz="2000" b="1" dirty="0"/>
              <a:t>, закладами </a:t>
            </a:r>
            <a:r>
              <a:rPr lang="ru-RU" altLang="uk-UA" sz="2000" b="1" dirty="0" err="1"/>
              <a:t>вищої</a:t>
            </a:r>
            <a:r>
              <a:rPr lang="ru-RU" altLang="uk-UA" sz="2000" b="1" dirty="0"/>
              <a:t> </a:t>
            </a:r>
            <a:r>
              <a:rPr lang="ru-RU" altLang="uk-UA" sz="2000" b="1" dirty="0" err="1"/>
              <a:t>освіти</a:t>
            </a:r>
            <a:r>
              <a:rPr lang="ru-RU" altLang="uk-UA" sz="2000" b="1" dirty="0"/>
              <a:t> </a:t>
            </a:r>
            <a:r>
              <a:rPr lang="ru-RU" altLang="uk-UA" sz="2000" b="1" dirty="0" err="1"/>
              <a:t>Австрії</a:t>
            </a:r>
            <a:r>
              <a:rPr lang="ru-RU" altLang="uk-UA" sz="2000" b="1" dirty="0"/>
              <a:t>, Азербайджану, </a:t>
            </a:r>
            <a:r>
              <a:rPr lang="ru-RU" altLang="uk-UA" sz="2000" b="1" dirty="0" err="1"/>
              <a:t>Білорусі</a:t>
            </a:r>
            <a:r>
              <a:rPr lang="ru-RU" altLang="uk-UA" sz="2000" b="1" dirty="0"/>
              <a:t>, </a:t>
            </a:r>
            <a:r>
              <a:rPr lang="ru-RU" altLang="uk-UA" sz="2000" b="1" dirty="0" err="1"/>
              <a:t>Литви</a:t>
            </a:r>
            <a:r>
              <a:rPr lang="ru-RU" altLang="uk-UA" sz="2000" b="1" dirty="0"/>
              <a:t>, </a:t>
            </a:r>
            <a:r>
              <a:rPr lang="ru-RU" altLang="uk-UA" sz="2000" b="1" dirty="0" err="1"/>
              <a:t>Молдови</a:t>
            </a:r>
            <a:r>
              <a:rPr lang="ru-RU" altLang="uk-UA" sz="2000" b="1" dirty="0"/>
              <a:t>, </a:t>
            </a:r>
            <a:r>
              <a:rPr lang="ru-RU" altLang="uk-UA" sz="2000" b="1" dirty="0" err="1"/>
              <a:t>Словаччини</a:t>
            </a:r>
            <a:r>
              <a:rPr lang="ru-RU" altLang="uk-UA" sz="2000" b="1" dirty="0"/>
              <a:t>, </a:t>
            </a:r>
            <a:r>
              <a:rPr lang="ru-RU" altLang="uk-UA" sz="2000" b="1" dirty="0" err="1"/>
              <a:t>зокрема</a:t>
            </a:r>
            <a:r>
              <a:rPr lang="ru-RU" altLang="uk-UA" sz="2000" b="1" dirty="0"/>
              <a:t> </a:t>
            </a:r>
            <a:r>
              <a:rPr lang="ru-RU" altLang="uk-UA" sz="2000" b="1" dirty="0" err="1"/>
              <a:t>із</a:t>
            </a:r>
            <a:r>
              <a:rPr lang="ru-RU" altLang="uk-UA" sz="2000" b="1" dirty="0"/>
              <a:t>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uk-UA" altLang="uk-UA" sz="2000" dirty="0"/>
              <a:t>Інститутом дослідження наслідків воєн імені Людвіга </a:t>
            </a:r>
            <a:r>
              <a:rPr lang="uk-UA" altLang="uk-UA" sz="2000" dirty="0" err="1"/>
              <a:t>Больцмана</a:t>
            </a:r>
            <a:r>
              <a:rPr lang="uk-UA" altLang="uk-UA" sz="2000" dirty="0"/>
              <a:t> (Австрія);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uk-UA" altLang="uk-UA" sz="2000" dirty="0"/>
              <a:t>Бакинським слов’янським університетом (Азербайджан);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uk-UA" altLang="uk-UA" sz="2000" dirty="0"/>
              <a:t>Державною науковою установою «Інститут історії Національної академії наук Білорусі» (Білорусь);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uk-UA" altLang="uk-UA" sz="2000" dirty="0"/>
              <a:t>Вільнюським університетом (Литва);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uk-UA" altLang="uk-UA" sz="2000" dirty="0"/>
              <a:t>Інститутом європейської інтеграції та політичних наук Академії наук Республіки Молдова (Молдова);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uk-UA" altLang="uk-UA" sz="2000" dirty="0"/>
              <a:t>Словацькою асоціацією зовнішньої політики (Словаччина).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209C6-5F50-8886-96B1-F8768F521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851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Наукові зв’язки ДУ «Інститут всесвітньої історії НАН України» з країнами світу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035" name="TextBox 23">
            <a:extLst>
              <a:ext uri="{FF2B5EF4-FFF2-40B4-BE49-F238E27FC236}">
                <a16:creationId xmlns:a16="http://schemas.microsoft.com/office/drawing/2014/main" id="{E34A0AB3-47C7-A4EE-E3F4-DCE3C2E6E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5194300"/>
            <a:ext cx="1393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Calibri" panose="020F0502020204030204" pitchFamily="34" charset="0"/>
              </a:rPr>
              <a:t>Білорусь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4036" name="TextBox 24">
            <a:extLst>
              <a:ext uri="{FF2B5EF4-FFF2-40B4-BE49-F238E27FC236}">
                <a16:creationId xmlns:a16="http://schemas.microsoft.com/office/drawing/2014/main" id="{C757CCD7-513B-CE8F-2EF7-E7ED68B7D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157413"/>
            <a:ext cx="1335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Calibri" panose="020F0502020204030204" pitchFamily="34" charset="0"/>
              </a:rPr>
              <a:t>Молдова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4037" name="TextBox 25">
            <a:extLst>
              <a:ext uri="{FF2B5EF4-FFF2-40B4-BE49-F238E27FC236}">
                <a16:creationId xmlns:a16="http://schemas.microsoft.com/office/drawing/2014/main" id="{8165F7DD-AB93-5168-1581-FC0F2EACE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00" y="2166938"/>
            <a:ext cx="1731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sz="1600">
                <a:latin typeface="Calibri" panose="020F0502020204030204" pitchFamily="34" charset="0"/>
              </a:rPr>
              <a:t>Азербайджан</a:t>
            </a:r>
            <a:endParaRPr lang="en-US" altLang="uk-UA" sz="1600">
              <a:latin typeface="Calibri" panose="020F0502020204030204" pitchFamily="34" charset="0"/>
            </a:endParaRPr>
          </a:p>
        </p:txBody>
      </p:sp>
      <p:sp>
        <p:nvSpPr>
          <p:cNvPr id="44038" name="TextBox 26">
            <a:extLst>
              <a:ext uri="{FF2B5EF4-FFF2-40B4-BE49-F238E27FC236}">
                <a16:creationId xmlns:a16="http://schemas.microsoft.com/office/drawing/2014/main" id="{51E8B996-EF45-F68C-3F7F-088273046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763" y="2168525"/>
            <a:ext cx="1335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Calibri" panose="020F0502020204030204" pitchFamily="34" charset="0"/>
              </a:rPr>
              <a:t>Казахстан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4039" name="TextBox 30">
            <a:extLst>
              <a:ext uri="{FF2B5EF4-FFF2-40B4-BE49-F238E27FC236}">
                <a16:creationId xmlns:a16="http://schemas.microsoft.com/office/drawing/2014/main" id="{A353E05E-14A1-4ACA-C49A-7FBA9B86B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4197350"/>
            <a:ext cx="1331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uk-UA">
                <a:latin typeface="Calibri" panose="020F0502020204030204" pitchFamily="34" charset="0"/>
              </a:rPr>
              <a:t>Польща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4040" name="TextBox 31">
            <a:extLst>
              <a:ext uri="{FF2B5EF4-FFF2-40B4-BE49-F238E27FC236}">
                <a16:creationId xmlns:a16="http://schemas.microsoft.com/office/drawing/2014/main" id="{50E9B316-E427-29BD-778D-2D7B9B43A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2475" y="2168525"/>
            <a:ext cx="1339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Calibri" panose="020F0502020204030204" pitchFamily="34" charset="0"/>
              </a:rPr>
              <a:t>Хорватія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4041" name="TextBox 32">
            <a:extLst>
              <a:ext uri="{FF2B5EF4-FFF2-40B4-BE49-F238E27FC236}">
                <a16:creationId xmlns:a16="http://schemas.microsoft.com/office/drawing/2014/main" id="{B2F23DCD-A09C-5508-BF60-471D637F9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163" y="3206750"/>
            <a:ext cx="1012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Calibri" panose="020F0502020204030204" pitchFamily="34" charset="0"/>
              </a:rPr>
              <a:t>Австрія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4042" name="TextBox 33">
            <a:extLst>
              <a:ext uri="{FF2B5EF4-FFF2-40B4-BE49-F238E27FC236}">
                <a16:creationId xmlns:a16="http://schemas.microsoft.com/office/drawing/2014/main" id="{43A02422-F1CB-A3B5-0DC1-1CD5135CF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413" y="4248150"/>
            <a:ext cx="1339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Calibri" panose="020F0502020204030204" pitchFamily="34" charset="0"/>
              </a:rPr>
              <a:t>Німеччина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4043" name="TextBox 35">
            <a:extLst>
              <a:ext uri="{FF2B5EF4-FFF2-40B4-BE49-F238E27FC236}">
                <a16:creationId xmlns:a16="http://schemas.microsoft.com/office/drawing/2014/main" id="{657F5835-5505-6D4F-3ECE-4B916924C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5337175"/>
            <a:ext cx="19859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sz="1600">
                <a:latin typeface="Calibri" panose="020F0502020204030204" pitchFamily="34" charset="0"/>
              </a:rPr>
              <a:t>Велика Британія</a:t>
            </a:r>
            <a:endParaRPr lang="en-US" altLang="uk-UA" sz="1600">
              <a:latin typeface="Calibri" panose="020F0502020204030204" pitchFamily="34" charset="0"/>
            </a:endParaRPr>
          </a:p>
        </p:txBody>
      </p:sp>
      <p:sp>
        <p:nvSpPr>
          <p:cNvPr id="44044" name="TextBox 36">
            <a:extLst>
              <a:ext uri="{FF2B5EF4-FFF2-40B4-BE49-F238E27FC236}">
                <a16:creationId xmlns:a16="http://schemas.microsoft.com/office/drawing/2014/main" id="{B84A6AE5-6A58-0B4F-0D24-389E0FE53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9513" y="2171700"/>
            <a:ext cx="996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Calibri" panose="020F0502020204030204" pitchFamily="34" charset="0"/>
              </a:rPr>
              <a:t>Канада</a:t>
            </a:r>
            <a:endParaRPr lang="en-US" altLang="uk-UA">
              <a:latin typeface="Calibri" panose="020F0502020204030204" pitchFamily="34" charset="0"/>
            </a:endParaRPr>
          </a:p>
        </p:txBody>
      </p:sp>
      <p:pic>
        <p:nvPicPr>
          <p:cNvPr id="44045" name="Рисунок 37">
            <a:extLst>
              <a:ext uri="{FF2B5EF4-FFF2-40B4-BE49-F238E27FC236}">
                <a16:creationId xmlns:a16="http://schemas.microsoft.com/office/drawing/2014/main" id="{06CECE7C-7A45-A794-4826-4CE153822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11438"/>
            <a:ext cx="1003300" cy="622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6" name="TextBox 38">
            <a:extLst>
              <a:ext uri="{FF2B5EF4-FFF2-40B4-BE49-F238E27FC236}">
                <a16:creationId xmlns:a16="http://schemas.microsoft.com/office/drawing/2014/main" id="{7938485C-49AC-BA4F-C557-6787BFBF6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75" y="3206750"/>
            <a:ext cx="1003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Calibri" panose="020F0502020204030204" pitchFamily="34" charset="0"/>
              </a:rPr>
              <a:t>Індія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4047" name="TextBox 39">
            <a:extLst>
              <a:ext uri="{FF2B5EF4-FFF2-40B4-BE49-F238E27FC236}">
                <a16:creationId xmlns:a16="http://schemas.microsoft.com/office/drawing/2014/main" id="{9753FC9C-1B65-58A7-23B8-712A72CEF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638" y="5307013"/>
            <a:ext cx="1311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Calibri" panose="020F0502020204030204" pitchFamily="34" charset="0"/>
              </a:rPr>
              <a:t>Китай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4048" name="TextBox 41">
            <a:extLst>
              <a:ext uri="{FF2B5EF4-FFF2-40B4-BE49-F238E27FC236}">
                <a16:creationId xmlns:a16="http://schemas.microsoft.com/office/drawing/2014/main" id="{15934E93-6659-C21E-D524-8053F3033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863" y="4227513"/>
            <a:ext cx="1335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Calibri" panose="020F0502020204030204" pitchFamily="34" charset="0"/>
              </a:rPr>
              <a:t>Непал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4049" name="TextBox 42">
            <a:extLst>
              <a:ext uri="{FF2B5EF4-FFF2-40B4-BE49-F238E27FC236}">
                <a16:creationId xmlns:a16="http://schemas.microsoft.com/office/drawing/2014/main" id="{9F19B9C2-F51D-5BF9-6E6F-BC805F32A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6163" y="3211513"/>
            <a:ext cx="998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Calibri" panose="020F0502020204030204" pitchFamily="34" charset="0"/>
              </a:rPr>
              <a:t>Ефіопія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4050" name="TextBox 43">
            <a:extLst>
              <a:ext uri="{FF2B5EF4-FFF2-40B4-BE49-F238E27FC236}">
                <a16:creationId xmlns:a16="http://schemas.microsoft.com/office/drawing/2014/main" id="{7368A9A8-FCD9-261E-A4F5-A7A5F92AC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513" y="4248150"/>
            <a:ext cx="998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Calibri" panose="020F0502020204030204" pitchFamily="34" charset="0"/>
              </a:rPr>
              <a:t>Гвінея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4051" name="TextBox 44">
            <a:extLst>
              <a:ext uri="{FF2B5EF4-FFF2-40B4-BE49-F238E27FC236}">
                <a16:creationId xmlns:a16="http://schemas.microsoft.com/office/drawing/2014/main" id="{BA5C9E0A-8078-3953-3B7F-F67DE824B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463" y="5321300"/>
            <a:ext cx="1323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Calibri" panose="020F0502020204030204" pitchFamily="34" charset="0"/>
              </a:rPr>
              <a:t>Нігерія</a:t>
            </a:r>
            <a:endParaRPr lang="en-US" altLang="uk-UA">
              <a:latin typeface="Calibri" panose="020F0502020204030204" pitchFamily="34" charset="0"/>
            </a:endParaRPr>
          </a:p>
        </p:txBody>
      </p:sp>
      <p:pic>
        <p:nvPicPr>
          <p:cNvPr id="44052" name="Рисунок 60">
            <a:extLst>
              <a:ext uri="{FF2B5EF4-FFF2-40B4-BE49-F238E27FC236}">
                <a16:creationId xmlns:a16="http://schemas.microsoft.com/office/drawing/2014/main" id="{1A2DB814-8BBE-3ED7-ED7C-5F7381534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3662363"/>
            <a:ext cx="9318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3" name="Рисунок 62">
            <a:extLst>
              <a:ext uri="{FF2B5EF4-FFF2-40B4-BE49-F238E27FC236}">
                <a16:creationId xmlns:a16="http://schemas.microsoft.com/office/drawing/2014/main" id="{3313CA8D-0061-1DBD-D924-54DDE17F10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1574800"/>
            <a:ext cx="998537" cy="622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54" name="Рисунок 63">
            <a:extLst>
              <a:ext uri="{FF2B5EF4-FFF2-40B4-BE49-F238E27FC236}">
                <a16:creationId xmlns:a16="http://schemas.microsoft.com/office/drawing/2014/main" id="{D0D3D537-C888-BE4E-8533-E37A6EF6FC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1573213"/>
            <a:ext cx="1001712" cy="619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55" name="Рисунок 64">
            <a:extLst>
              <a:ext uri="{FF2B5EF4-FFF2-40B4-BE49-F238E27FC236}">
                <a16:creationId xmlns:a16="http://schemas.microsoft.com/office/drawing/2014/main" id="{CA5060A7-57C9-CEB2-32C6-E516B31EDA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2611438"/>
            <a:ext cx="1001712" cy="623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56" name="Рисунок 66">
            <a:extLst>
              <a:ext uri="{FF2B5EF4-FFF2-40B4-BE49-F238E27FC236}">
                <a16:creationId xmlns:a16="http://schemas.microsoft.com/office/drawing/2014/main" id="{9808FD31-0896-7C56-6512-C035334EE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2609850"/>
            <a:ext cx="998537" cy="622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57" name="TextBox 27">
            <a:extLst>
              <a:ext uri="{FF2B5EF4-FFF2-40B4-BE49-F238E27FC236}">
                <a16:creationId xmlns:a16="http://schemas.microsoft.com/office/drawing/2014/main" id="{6058AB6D-7FD2-8BFD-C83C-3E458FED5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163" y="3211513"/>
            <a:ext cx="10033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Calibri" panose="020F0502020204030204" pitchFamily="34" charset="0"/>
              </a:rPr>
              <a:t>Литва</a:t>
            </a:r>
            <a:endParaRPr lang="en-US" altLang="uk-UA">
              <a:latin typeface="Calibri" panose="020F0502020204030204" pitchFamily="34" charset="0"/>
            </a:endParaRPr>
          </a:p>
        </p:txBody>
      </p:sp>
      <p:pic>
        <p:nvPicPr>
          <p:cNvPr id="44058" name="Рисунок 67">
            <a:extLst>
              <a:ext uri="{FF2B5EF4-FFF2-40B4-BE49-F238E27FC236}">
                <a16:creationId xmlns:a16="http://schemas.microsoft.com/office/drawing/2014/main" id="{EAD0169A-D8F5-7964-DF5F-712D2C464C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10344" r="2000" b="10222"/>
          <a:stretch>
            <a:fillRect/>
          </a:stretch>
        </p:blipFill>
        <p:spPr bwMode="auto">
          <a:xfrm>
            <a:off x="7531100" y="2613025"/>
            <a:ext cx="998538" cy="623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59" name="TextBox 28">
            <a:extLst>
              <a:ext uri="{FF2B5EF4-FFF2-40B4-BE49-F238E27FC236}">
                <a16:creationId xmlns:a16="http://schemas.microsoft.com/office/drawing/2014/main" id="{D85C1886-6F45-2915-0EC3-50607EC91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2688" y="4246563"/>
            <a:ext cx="993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Calibri" panose="020F0502020204030204" pitchFamily="34" charset="0"/>
              </a:rPr>
              <a:t>Латвія</a:t>
            </a:r>
            <a:endParaRPr lang="en-US" altLang="uk-UA">
              <a:latin typeface="Calibri" panose="020F0502020204030204" pitchFamily="34" charset="0"/>
            </a:endParaRPr>
          </a:p>
        </p:txBody>
      </p:sp>
      <p:pic>
        <p:nvPicPr>
          <p:cNvPr id="44060" name="Рисунок 69">
            <a:extLst>
              <a:ext uri="{FF2B5EF4-FFF2-40B4-BE49-F238E27FC236}">
                <a16:creationId xmlns:a16="http://schemas.microsoft.com/office/drawing/2014/main" id="{BE452B41-8993-D82F-D8EB-B8AE8CAA08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663950"/>
            <a:ext cx="998537" cy="623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61" name="TextBox 40">
            <a:extLst>
              <a:ext uri="{FF2B5EF4-FFF2-40B4-BE49-F238E27FC236}">
                <a16:creationId xmlns:a16="http://schemas.microsoft.com/office/drawing/2014/main" id="{789DCEC0-375D-852F-C719-1B3F63F31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8388" y="5302250"/>
            <a:ext cx="1004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Японія</a:t>
            </a:r>
            <a:endParaRPr lang="en-US" alt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62" name="Рисунок 70">
            <a:extLst>
              <a:ext uri="{FF2B5EF4-FFF2-40B4-BE49-F238E27FC236}">
                <a16:creationId xmlns:a16="http://schemas.microsoft.com/office/drawing/2014/main" id="{E7DCF084-45AE-463A-4C18-BF64D62CCB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3" b="15787"/>
          <a:stretch>
            <a:fillRect/>
          </a:stretch>
        </p:blipFill>
        <p:spPr bwMode="auto">
          <a:xfrm>
            <a:off x="6153150" y="4722813"/>
            <a:ext cx="1000125" cy="627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63" name="Рисунок 72">
            <a:extLst>
              <a:ext uri="{FF2B5EF4-FFF2-40B4-BE49-F238E27FC236}">
                <a16:creationId xmlns:a16="http://schemas.microsoft.com/office/drawing/2014/main" id="{4C81B635-956A-E794-D1BC-C16EB2CEAC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3663950"/>
            <a:ext cx="1000125" cy="622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64" name="Рисунок 73">
            <a:extLst>
              <a:ext uri="{FF2B5EF4-FFF2-40B4-BE49-F238E27FC236}">
                <a16:creationId xmlns:a16="http://schemas.microsoft.com/office/drawing/2014/main" id="{EE959075-7EFB-9492-9A91-209ED99314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3322" r="2786" b="4248"/>
          <a:stretch>
            <a:fillRect/>
          </a:stretch>
        </p:blipFill>
        <p:spPr bwMode="auto">
          <a:xfrm>
            <a:off x="3354388" y="4722813"/>
            <a:ext cx="995362" cy="622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65" name="Рисунок 74">
            <a:extLst>
              <a:ext uri="{FF2B5EF4-FFF2-40B4-BE49-F238E27FC236}">
                <a16:creationId xmlns:a16="http://schemas.microsoft.com/office/drawing/2014/main" id="{63F9EA2B-8250-1EBE-FE59-F12D283101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4718050"/>
            <a:ext cx="998538" cy="623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66" name="Рисунок 75">
            <a:extLst>
              <a:ext uri="{FF2B5EF4-FFF2-40B4-BE49-F238E27FC236}">
                <a16:creationId xmlns:a16="http://schemas.microsoft.com/office/drawing/2014/main" id="{A780A5AA-DAE8-B884-B57B-1659A4F394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4713288"/>
            <a:ext cx="996950" cy="623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67" name="Рисунок 84">
            <a:extLst>
              <a:ext uri="{FF2B5EF4-FFF2-40B4-BE49-F238E27FC236}">
                <a16:creationId xmlns:a16="http://schemas.microsoft.com/office/drawing/2014/main" id="{DA20785F-A6D8-88DC-72AC-540922C800B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641725"/>
            <a:ext cx="1000125" cy="625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68" name="Рисунок 85">
            <a:extLst>
              <a:ext uri="{FF2B5EF4-FFF2-40B4-BE49-F238E27FC236}">
                <a16:creationId xmlns:a16="http://schemas.microsoft.com/office/drawing/2014/main" id="{6FF5D683-9547-9384-8D45-3688C35839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3663950"/>
            <a:ext cx="1008062" cy="622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69" name="Рисунок 86">
            <a:extLst>
              <a:ext uri="{FF2B5EF4-FFF2-40B4-BE49-F238E27FC236}">
                <a16:creationId xmlns:a16="http://schemas.microsoft.com/office/drawing/2014/main" id="{A99CA96B-0B35-08FD-1A6D-F3E005528A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t="8936" r="1775" b="9334"/>
          <a:stretch>
            <a:fillRect/>
          </a:stretch>
        </p:blipFill>
        <p:spPr bwMode="auto">
          <a:xfrm>
            <a:off x="4727575" y="1574800"/>
            <a:ext cx="1003300" cy="627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70" name="Рисунок 87">
            <a:extLst>
              <a:ext uri="{FF2B5EF4-FFF2-40B4-BE49-F238E27FC236}">
                <a16:creationId xmlns:a16="http://schemas.microsoft.com/office/drawing/2014/main" id="{AB20EE54-3FFF-4DC4-000A-97732D06A6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571625"/>
            <a:ext cx="996950" cy="620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71" name="Рисунок 88">
            <a:extLst>
              <a:ext uri="{FF2B5EF4-FFF2-40B4-BE49-F238E27FC236}">
                <a16:creationId xmlns:a16="http://schemas.microsoft.com/office/drawing/2014/main" id="{121AF795-73F0-705B-E97B-B6BD6E66811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582738"/>
            <a:ext cx="998538" cy="617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72" name="Рисунок 89">
            <a:extLst>
              <a:ext uri="{FF2B5EF4-FFF2-40B4-BE49-F238E27FC236}">
                <a16:creationId xmlns:a16="http://schemas.microsoft.com/office/drawing/2014/main" id="{00FD6C0E-F7E2-A4E6-F25D-6DE600C6C96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4721225"/>
            <a:ext cx="1009650" cy="5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73" name="TextBox 65">
            <a:extLst>
              <a:ext uri="{FF2B5EF4-FFF2-40B4-BE49-F238E27FC236}">
                <a16:creationId xmlns:a16="http://schemas.microsoft.com/office/drawing/2014/main" id="{27E783EC-6992-F329-07E4-F76247187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765175"/>
            <a:ext cx="8102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b="1" dirty="0"/>
              <a:t>Спільне проведення наукових заходів з науковими установами та науковцями цих країн, взаємний друк наукових праць</a:t>
            </a:r>
            <a:endParaRPr lang="en-US" altLang="uk-UA" b="1" dirty="0"/>
          </a:p>
        </p:txBody>
      </p:sp>
      <p:sp>
        <p:nvSpPr>
          <p:cNvPr id="44074" name="TextBox 39">
            <a:extLst>
              <a:ext uri="{FF2B5EF4-FFF2-40B4-BE49-F238E27FC236}">
                <a16:creationId xmlns:a16="http://schemas.microsoft.com/office/drawing/2014/main" id="{7A2F9D23-8B2E-34C3-AFAC-1643A1AF1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925" y="4222750"/>
            <a:ext cx="1311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Calibri" panose="020F0502020204030204" pitchFamily="34" charset="0"/>
              </a:rPr>
              <a:t>Австралія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4075" name="TextBox 39">
            <a:extLst>
              <a:ext uri="{FF2B5EF4-FFF2-40B4-BE49-F238E27FC236}">
                <a16:creationId xmlns:a16="http://schemas.microsoft.com/office/drawing/2014/main" id="{B1564F2B-EA27-2B1E-F2B9-A7E5BF934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88" y="2171700"/>
            <a:ext cx="177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Calibri" panose="020F0502020204030204" pitchFamily="34" charset="0"/>
              </a:rPr>
              <a:t>Узбекистан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4076" name="TextBox 39">
            <a:extLst>
              <a:ext uri="{FF2B5EF4-FFF2-40B4-BE49-F238E27FC236}">
                <a16:creationId xmlns:a16="http://schemas.microsoft.com/office/drawing/2014/main" id="{DDF77FF9-8932-E417-BD0F-43C562883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988" y="3190875"/>
            <a:ext cx="1311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Calibri" panose="020F0502020204030204" pitchFamily="34" charset="0"/>
              </a:rPr>
              <a:t>Фінляндія</a:t>
            </a:r>
            <a:endParaRPr lang="en-US" altLang="uk-UA">
              <a:latin typeface="Calibri" panose="020F0502020204030204" pitchFamily="34" charset="0"/>
            </a:endParaRPr>
          </a:p>
        </p:txBody>
      </p:sp>
      <p:sp>
        <p:nvSpPr>
          <p:cNvPr id="44077" name="TextBox 39">
            <a:extLst>
              <a:ext uri="{FF2B5EF4-FFF2-40B4-BE49-F238E27FC236}">
                <a16:creationId xmlns:a16="http://schemas.microsoft.com/office/drawing/2014/main" id="{E1BF64CC-0124-6C05-3DDD-4149DB6E2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203575"/>
            <a:ext cx="1311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Calibri" panose="020F0502020204030204" pitchFamily="34" charset="0"/>
              </a:rPr>
              <a:t>ПАР</a:t>
            </a:r>
            <a:endParaRPr lang="en-US" altLang="uk-UA">
              <a:latin typeface="Calibri" panose="020F0502020204030204" pitchFamily="34" charset="0"/>
            </a:endParaRPr>
          </a:p>
        </p:txBody>
      </p:sp>
      <p:pic>
        <p:nvPicPr>
          <p:cNvPr id="44078" name="Рисунок 3">
            <a:extLst>
              <a:ext uri="{FF2B5EF4-FFF2-40B4-BE49-F238E27FC236}">
                <a16:creationId xmlns:a16="http://schemas.microsoft.com/office/drawing/2014/main" id="{508439A3-ADD4-9AC9-8772-9785AAD06B3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3663950"/>
            <a:ext cx="1003300" cy="622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79" name="Рисунок 5">
            <a:extLst>
              <a:ext uri="{FF2B5EF4-FFF2-40B4-BE49-F238E27FC236}">
                <a16:creationId xmlns:a16="http://schemas.microsoft.com/office/drawing/2014/main" id="{D75EE108-1E3F-58CC-EAC6-75A2092A0C3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1577975"/>
            <a:ext cx="1008063" cy="622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80" name="Рисунок 7">
            <a:extLst>
              <a:ext uri="{FF2B5EF4-FFF2-40B4-BE49-F238E27FC236}">
                <a16:creationId xmlns:a16="http://schemas.microsoft.com/office/drawing/2014/main" id="{B1FD1ECC-293C-FD83-8D7C-45FA93FE24D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2609850"/>
            <a:ext cx="1004888" cy="622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81" name="Рисунок 9">
            <a:extLst>
              <a:ext uri="{FF2B5EF4-FFF2-40B4-BE49-F238E27FC236}">
                <a16:creationId xmlns:a16="http://schemas.microsoft.com/office/drawing/2014/main" id="{5DC774D7-F714-C56F-2A1C-19B98D8282E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622550"/>
            <a:ext cx="1003300" cy="627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82" name="Рисунок 3" descr="Зображення, що містить прапор, Прапор США, День прапора (США), День незалежності&#10;&#10;Автоматично згенерований опис">
            <a:extLst>
              <a:ext uri="{FF2B5EF4-FFF2-40B4-BE49-F238E27FC236}">
                <a16:creationId xmlns:a16="http://schemas.microsoft.com/office/drawing/2014/main" id="{375784FD-751A-7297-2A1C-FA3912F9CE7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0" y="4765675"/>
            <a:ext cx="1003300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83" name="TextBox 40">
            <a:extLst>
              <a:ext uri="{FF2B5EF4-FFF2-40B4-BE49-F238E27FC236}">
                <a16:creationId xmlns:a16="http://schemas.microsoft.com/office/drawing/2014/main" id="{033B5574-8D8B-D1A5-1238-A8A865D79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463" y="5299075"/>
            <a:ext cx="1004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США</a:t>
            </a:r>
            <a:endParaRPr lang="en-US" alt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84" name="Рисунок 6" descr="Зображення, що містить прапор, Прямокутник, синій, червоний&#10;&#10;Автоматично згенерований опис">
            <a:extLst>
              <a:ext uri="{FF2B5EF4-FFF2-40B4-BE49-F238E27FC236}">
                <a16:creationId xmlns:a16="http://schemas.microsoft.com/office/drawing/2014/main" id="{357D2961-E33C-8088-E339-2F5D52C72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5740400"/>
            <a:ext cx="10255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5" name="Рисунок 8" descr="Зображення, що містить червоний, Прямокутник, прапор&#10;&#10;Автоматично згенерований опис">
            <a:extLst>
              <a:ext uri="{FF2B5EF4-FFF2-40B4-BE49-F238E27FC236}">
                <a16:creationId xmlns:a16="http://schemas.microsoft.com/office/drawing/2014/main" id="{ECC15259-0241-D602-36DF-2BC7BC07E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5740400"/>
            <a:ext cx="1000125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6" name="Рисунок 10" descr="Зображення, що містить знімок екрана, Прямокутник, синій&#10;&#10;Автоматично згенерований опис">
            <a:extLst>
              <a:ext uri="{FF2B5EF4-FFF2-40B4-BE49-F238E27FC236}">
                <a16:creationId xmlns:a16="http://schemas.microsoft.com/office/drawing/2014/main" id="{329B9FD8-3DD2-D911-50E3-A7C0A06C0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5746750"/>
            <a:ext cx="105568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87" name="TextBox 40">
            <a:extLst>
              <a:ext uri="{FF2B5EF4-FFF2-40B4-BE49-F238E27FC236}">
                <a16:creationId xmlns:a16="http://schemas.microsoft.com/office/drawing/2014/main" id="{DAFBBAD7-6DEF-96E6-4999-7D88FD4B2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775" y="6445250"/>
            <a:ext cx="1004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Франція</a:t>
            </a:r>
            <a:endParaRPr lang="en-US" alt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88" name="TextBox 40">
            <a:extLst>
              <a:ext uri="{FF2B5EF4-FFF2-40B4-BE49-F238E27FC236}">
                <a16:creationId xmlns:a16="http://schemas.microsoft.com/office/drawing/2014/main" id="{F935A38E-679A-D813-8A16-1A919AF80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038" y="6443663"/>
            <a:ext cx="1549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Times New Roman" panose="02020603050405020304" pitchFamily="18" charset="0"/>
                <a:cs typeface="Times New Roman" panose="02020603050405020304" pitchFamily="18" charset="0"/>
              </a:rPr>
              <a:t>Люксембург</a:t>
            </a:r>
            <a:endParaRPr lang="en-US" alt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89" name="TextBox 40">
            <a:extLst>
              <a:ext uri="{FF2B5EF4-FFF2-40B4-BE49-F238E27FC236}">
                <a16:creationId xmlns:a16="http://schemas.microsoft.com/office/drawing/2014/main" id="{27C79CBA-5DD2-88F3-2125-B7518CED6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613" y="6413500"/>
            <a:ext cx="1004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Times New Roman" panose="02020603050405020304" pitchFamily="18" charset="0"/>
                <a:cs typeface="Times New Roman" panose="02020603050405020304" pitchFamily="18" charset="0"/>
              </a:rPr>
              <a:t>Естонія</a:t>
            </a:r>
            <a:endParaRPr lang="en-US" alt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637586-E813-CB74-E97E-409527A2C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11" y="746987"/>
            <a:ext cx="2439607" cy="34290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569826-51E8-C9ED-614F-B6D7D2515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/>
          <a:stretch/>
        </p:blipFill>
        <p:spPr>
          <a:xfrm>
            <a:off x="-1" y="746990"/>
            <a:ext cx="2582494" cy="3429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3A08B0-34D4-1F63-C79C-56D7981DE1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010" y="746989"/>
            <a:ext cx="2810657" cy="34290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458BEB-4B5B-8111-76F3-0D19A5B59E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r="8950"/>
          <a:stretch/>
        </p:blipFill>
        <p:spPr>
          <a:xfrm>
            <a:off x="6704392" y="746990"/>
            <a:ext cx="2439607" cy="3429001"/>
          </a:xfrm>
          <a:prstGeom prst="rect">
            <a:avLst/>
          </a:prstGeom>
        </p:spPr>
      </p:pic>
      <p:pic>
        <p:nvPicPr>
          <p:cNvPr id="36867" name="Рисунок 6" descr="Зображення, що містить текст, знімок екрана, Шрифт, дизайн&#10;&#10;Автоматично згенерований опис">
            <a:extLst>
              <a:ext uri="{FF2B5EF4-FFF2-40B4-BE49-F238E27FC236}">
                <a16:creationId xmlns:a16="http://schemas.microsoft.com/office/drawing/2014/main" id="{B3AFDEA9-CBAC-A865-0754-28A094D9B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3429000"/>
            <a:ext cx="26114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Рисунок 2" descr="Зображення, що містить текст, знімок екрана, графічний дизайн, Шрифт&#10;&#10;Автоматично згенерований опис">
            <a:extLst>
              <a:ext uri="{FF2B5EF4-FFF2-40B4-BE49-F238E27FC236}">
                <a16:creationId xmlns:a16="http://schemas.microsoft.com/office/drawing/2014/main" id="{7D4A7D7A-0209-B0C2-8201-8DAE3D48B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8"/>
            <a:ext cx="27257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C2D5A4-E4C5-F1EC-FC29-AD6F5E25273B}"/>
              </a:ext>
            </a:extLst>
          </p:cNvPr>
          <p:cNvSpPr txBox="1">
            <a:spLocks/>
          </p:cNvSpPr>
          <p:nvPr/>
        </p:nvSpPr>
        <p:spPr>
          <a:xfrm>
            <a:off x="0" y="-28575"/>
            <a:ext cx="9144000" cy="879475"/>
          </a:xfrm>
          <a:prstGeom prst="rect">
            <a:avLst/>
          </a:prstGeom>
        </p:spPr>
        <p:txBody>
          <a:bodyPr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/>
            <a:r>
              <a:rPr lang="uk-UA" sz="2600" b="1" dirty="0">
                <a:solidFill>
                  <a:srgbClr val="144B9C"/>
                </a:solidFill>
                <a:latin typeface="Times New Roman" pitchFamily="18" charset="0"/>
                <a:cs typeface="Times New Roman" pitchFamily="18" charset="0"/>
              </a:rPr>
              <a:t>Наукові видання ДУ «Інститут всесвітньої історії НАН України», в яких друкуються аспіранти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F5417A-FCEF-374C-F614-CA179BFEA8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122" y="3429000"/>
            <a:ext cx="2787805" cy="3429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3BE1C1-4629-20AC-955D-B5240FCFC6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75" y="3428998"/>
            <a:ext cx="2533744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>
            <a:extLst>
              <a:ext uri="{FF2B5EF4-FFF2-40B4-BE49-F238E27FC236}">
                <a16:creationId xmlns:a16="http://schemas.microsoft.com/office/drawing/2014/main" id="{02957950-1849-51FD-1167-B86A6936C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uk-UA" sz="2400" b="1" dirty="0" err="1">
                <a:solidFill>
                  <a:schemeClr val="accent1">
                    <a:lumMod val="75000"/>
                  </a:schemeClr>
                </a:solidFill>
              </a:rPr>
              <a:t>Науковий</a:t>
            </a:r>
            <a:r>
              <a:rPr lang="ru-RU" altLang="uk-UA" sz="2400" b="1" dirty="0">
                <a:solidFill>
                  <a:schemeClr val="accent1">
                    <a:lumMod val="75000"/>
                  </a:schemeClr>
                </a:solidFill>
              </a:rPr>
              <a:t> журнал «</a:t>
            </a:r>
            <a:r>
              <a:rPr lang="ru-RU" altLang="uk-UA" sz="2400" b="1" dirty="0" err="1">
                <a:solidFill>
                  <a:schemeClr val="accent1">
                    <a:lumMod val="75000"/>
                  </a:schemeClr>
                </a:solidFill>
              </a:rPr>
              <a:t>Проблеми</a:t>
            </a:r>
            <a:r>
              <a:rPr lang="ru-RU" altLang="uk-UA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75000"/>
                  </a:schemeClr>
                </a:solidFill>
              </a:rPr>
              <a:t>всесвітньої</a:t>
            </a:r>
            <a:r>
              <a:rPr lang="ru-RU" altLang="uk-UA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75000"/>
                  </a:schemeClr>
                </a:solidFill>
              </a:rPr>
              <a:t>історії</a:t>
            </a:r>
            <a:r>
              <a:rPr lang="ru-RU" altLang="uk-UA" sz="2400" b="1" dirty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pPr algn="ctr">
              <a:defRPr/>
            </a:pPr>
            <a:r>
              <a:rPr lang="en-US" altLang="uk-UA" sz="2400" b="1" dirty="0">
                <a:solidFill>
                  <a:schemeClr val="accent1">
                    <a:lumMod val="75000"/>
                  </a:schemeClr>
                </a:solidFill>
              </a:rPr>
              <a:t>(Problems of World History: Scientific Journal) </a:t>
            </a:r>
            <a:endParaRPr lang="ru-RU" altLang="uk-UA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651" name="TextBox 4">
            <a:extLst>
              <a:ext uri="{FF2B5EF4-FFF2-40B4-BE49-F238E27FC236}">
                <a16:creationId xmlns:a16="http://schemas.microsoft.com/office/drawing/2014/main" id="{014DBC2D-F43B-A8AB-47D1-1F3743139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73475"/>
            <a:ext cx="9144000" cy="3182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71463" indent="0" algn="just">
              <a:lnSpc>
                <a:spcPct val="150000"/>
              </a:lnSpc>
              <a:defRPr/>
            </a:pPr>
            <a:r>
              <a:rPr lang="en-US" altLang="uk-UA" sz="1700" dirty="0" err="1"/>
              <a:t>EuroPub</a:t>
            </a:r>
            <a:r>
              <a:rPr lang="en-US" altLang="uk-UA" sz="1700" dirty="0"/>
              <a:t>, (CEJSH) Central European Journal of Social Sciences and Humanities, Slavic Humanities </a:t>
            </a:r>
            <a:r>
              <a:rPr lang="en-US" altLang="uk-UA" sz="1700" dirty="0" err="1"/>
              <a:t>Inde</a:t>
            </a:r>
            <a:r>
              <a:rPr lang="ru-RU" altLang="uk-UA" sz="1700" dirty="0"/>
              <a:t>х, </a:t>
            </a:r>
            <a:r>
              <a:rPr lang="en-US" altLang="uk-UA" sz="1700" dirty="0"/>
              <a:t>Google Scholar, J-Gate, Index Copernicus International, </a:t>
            </a:r>
            <a:r>
              <a:rPr lang="en-US" altLang="uk-UA" sz="1700" dirty="0" err="1"/>
              <a:t>CrossRef</a:t>
            </a:r>
            <a:r>
              <a:rPr lang="en-US" altLang="uk-UA" sz="1700" dirty="0"/>
              <a:t>, EBSCO Information Services, </a:t>
            </a:r>
            <a:r>
              <a:rPr lang="en-US" altLang="uk-UA" sz="1700" dirty="0" err="1"/>
              <a:t>Scilit</a:t>
            </a:r>
            <a:r>
              <a:rPr lang="en-US" altLang="uk-UA" sz="1700" dirty="0"/>
              <a:t>, BASE (Bielefeld Academic Search Engine), </a:t>
            </a:r>
            <a:r>
              <a:rPr lang="ru-RU" altLang="uk-UA" sz="1700" dirty="0"/>
              <a:t>База «</a:t>
            </a:r>
            <a:r>
              <a:rPr lang="ru-RU" altLang="uk-UA" sz="1700" dirty="0" err="1"/>
              <a:t>Наукова</a:t>
            </a:r>
            <a:r>
              <a:rPr lang="ru-RU" altLang="uk-UA" sz="1700" dirty="0"/>
              <a:t> </a:t>
            </a:r>
            <a:r>
              <a:rPr lang="ru-RU" altLang="uk-UA" sz="1700" dirty="0" err="1"/>
              <a:t>періодика</a:t>
            </a:r>
            <a:r>
              <a:rPr lang="ru-RU" altLang="uk-UA" sz="1700" dirty="0"/>
              <a:t> </a:t>
            </a:r>
            <a:r>
              <a:rPr lang="ru-RU" altLang="uk-UA" sz="1700" dirty="0" err="1"/>
              <a:t>України</a:t>
            </a:r>
            <a:r>
              <a:rPr lang="ru-RU" altLang="uk-UA" sz="1700" dirty="0"/>
              <a:t>» </a:t>
            </a:r>
            <a:r>
              <a:rPr lang="ru-RU" altLang="uk-UA" sz="1700" dirty="0" err="1"/>
              <a:t>Бібліотеки</a:t>
            </a:r>
            <a:r>
              <a:rPr lang="ru-RU" altLang="uk-UA" sz="1700" dirty="0"/>
              <a:t> </a:t>
            </a:r>
            <a:r>
              <a:rPr lang="ru-RU" altLang="uk-UA" sz="1700" dirty="0" err="1"/>
              <a:t>ім</a:t>
            </a:r>
            <a:r>
              <a:rPr lang="ru-RU" altLang="uk-UA" sz="1700" dirty="0"/>
              <a:t>. В. </a:t>
            </a:r>
            <a:r>
              <a:rPr lang="ru-RU" altLang="uk-UA" sz="1700" dirty="0" err="1"/>
              <a:t>Вернадського</a:t>
            </a:r>
            <a:r>
              <a:rPr lang="ru-RU" altLang="uk-UA" sz="1700" dirty="0"/>
              <a:t>, База «</a:t>
            </a:r>
            <a:r>
              <a:rPr lang="ru-RU" altLang="uk-UA" sz="1700" dirty="0" err="1"/>
              <a:t>Політематична</a:t>
            </a:r>
            <a:r>
              <a:rPr lang="ru-RU" altLang="uk-UA" sz="1700" dirty="0"/>
              <a:t> база </a:t>
            </a:r>
            <a:r>
              <a:rPr lang="ru-RU" altLang="uk-UA" sz="1700" dirty="0" err="1"/>
              <a:t>даних</a:t>
            </a:r>
            <a:r>
              <a:rPr lang="ru-RU" altLang="uk-UA" sz="1700" dirty="0"/>
              <a:t> статей </a:t>
            </a:r>
            <a:r>
              <a:rPr lang="ru-RU" altLang="uk-UA" sz="1700" dirty="0" err="1"/>
              <a:t>із</a:t>
            </a:r>
            <a:r>
              <a:rPr lang="ru-RU" altLang="uk-UA" sz="1700" dirty="0"/>
              <a:t> </a:t>
            </a:r>
            <a:r>
              <a:rPr lang="ru-RU" altLang="uk-UA" sz="1700" dirty="0" err="1"/>
              <a:t>періодичних</a:t>
            </a:r>
            <a:r>
              <a:rPr lang="ru-RU" altLang="uk-UA" sz="1700" dirty="0"/>
              <a:t> </a:t>
            </a:r>
            <a:r>
              <a:rPr lang="ru-RU" altLang="uk-UA" sz="1700" dirty="0" err="1"/>
              <a:t>видань</a:t>
            </a:r>
            <a:r>
              <a:rPr lang="ru-RU" altLang="uk-UA" sz="1700" dirty="0"/>
              <a:t>» </a:t>
            </a:r>
            <a:r>
              <a:rPr lang="ru-RU" altLang="uk-UA" sz="1700" dirty="0" err="1"/>
              <a:t>Національної</a:t>
            </a:r>
            <a:r>
              <a:rPr lang="ru-RU" altLang="uk-UA" sz="1700" dirty="0"/>
              <a:t> </a:t>
            </a:r>
            <a:r>
              <a:rPr lang="ru-RU" altLang="uk-UA" sz="1700" dirty="0" err="1"/>
              <a:t>бібліотеки</a:t>
            </a:r>
            <a:r>
              <a:rPr lang="ru-RU" altLang="uk-UA" sz="1700" dirty="0"/>
              <a:t> </a:t>
            </a:r>
            <a:r>
              <a:rPr lang="ru-RU" altLang="uk-UA" sz="1700" dirty="0" err="1"/>
              <a:t>України</a:t>
            </a:r>
            <a:r>
              <a:rPr lang="ru-RU" altLang="uk-UA" sz="1700" dirty="0"/>
              <a:t> </a:t>
            </a:r>
            <a:r>
              <a:rPr lang="ru-RU" altLang="uk-UA" sz="1700" dirty="0" err="1"/>
              <a:t>імені</a:t>
            </a:r>
            <a:r>
              <a:rPr lang="ru-RU" altLang="uk-UA" sz="1700" dirty="0"/>
              <a:t> Ярослава Мудрого. </a:t>
            </a:r>
          </a:p>
          <a:p>
            <a:pPr algn="just">
              <a:lnSpc>
                <a:spcPct val="150000"/>
              </a:lnSpc>
              <a:buFontTx/>
              <a:buChar char="-"/>
              <a:defRPr/>
            </a:pPr>
            <a:r>
              <a:rPr lang="ru-RU" altLang="uk-UA" sz="1700" dirty="0"/>
              <a:t>Входить до </a:t>
            </a:r>
            <a:r>
              <a:rPr lang="ru-RU" altLang="uk-UA" sz="1700" dirty="0" err="1"/>
              <a:t>Переліку</a:t>
            </a:r>
            <a:r>
              <a:rPr lang="ru-RU" altLang="uk-UA" sz="1700" dirty="0"/>
              <a:t> </a:t>
            </a:r>
            <a:r>
              <a:rPr lang="ru-RU" altLang="uk-UA" sz="1700" dirty="0" err="1"/>
              <a:t>наукових</a:t>
            </a:r>
            <a:r>
              <a:rPr lang="ru-RU" altLang="uk-UA" sz="1700" dirty="0"/>
              <a:t> </a:t>
            </a:r>
            <a:r>
              <a:rPr lang="ru-RU" altLang="uk-UA" sz="1700" dirty="0" err="1"/>
              <a:t>фахових</a:t>
            </a:r>
            <a:r>
              <a:rPr lang="ru-RU" altLang="uk-UA" sz="1700" dirty="0"/>
              <a:t> </a:t>
            </a:r>
            <a:r>
              <a:rPr lang="ru-RU" altLang="uk-UA" sz="1700" dirty="0" err="1"/>
              <a:t>видань</a:t>
            </a:r>
            <a:r>
              <a:rPr lang="ru-RU" altLang="uk-UA" sz="1700" dirty="0"/>
              <a:t> </a:t>
            </a:r>
            <a:r>
              <a:rPr lang="ru-RU" altLang="uk-UA" sz="1700" dirty="0" err="1"/>
              <a:t>України</a:t>
            </a:r>
            <a:r>
              <a:rPr lang="ru-RU" altLang="uk-UA" sz="1700" dirty="0"/>
              <a:t>: (</a:t>
            </a:r>
            <a:r>
              <a:rPr lang="en-US" altLang="uk-UA" sz="1700" dirty="0"/>
              <a:t>http://nfv.ukrintei.ua/), </a:t>
            </a:r>
            <a:r>
              <a:rPr lang="ru-RU" altLang="uk-UA" sz="1700" b="1" dirty="0" err="1"/>
              <a:t>категорія</a:t>
            </a:r>
            <a:r>
              <a:rPr lang="ru-RU" altLang="uk-UA" sz="1700" b="1" dirty="0"/>
              <a:t> Б </a:t>
            </a:r>
            <a:r>
              <a:rPr lang="ru-RU" altLang="uk-UA" sz="1700" dirty="0" err="1"/>
              <a:t>від</a:t>
            </a:r>
            <a:r>
              <a:rPr lang="ru-RU" altLang="uk-UA" sz="1700" dirty="0"/>
              <a:t> 09.02.2021 р.</a:t>
            </a:r>
          </a:p>
        </p:txBody>
      </p:sp>
      <p:sp>
        <p:nvSpPr>
          <p:cNvPr id="30724" name="TextBox 5">
            <a:extLst>
              <a:ext uri="{FF2B5EF4-FFF2-40B4-BE49-F238E27FC236}">
                <a16:creationId xmlns:a16="http://schemas.microsoft.com/office/drawing/2014/main" id="{D79D887F-D027-5ACA-638B-72F9893FB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38213"/>
            <a:ext cx="613251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buFontTx/>
              <a:buChar char="-"/>
            </a:pPr>
            <a:r>
              <a:rPr lang="ru-RU" altLang="uk-UA" sz="1700"/>
              <a:t>Видається з 2015 року;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altLang="uk-UA" sz="1700"/>
              <a:t>Мови публікацій – українська, англійська;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altLang="uk-UA" sz="1700"/>
              <a:t>Наукова спрямованість: висвітлення фундаментальних і прикладних наукових досліджень проблем всесвітньо-історичного процесу та культурно-цивілізаційного розвитку. </a:t>
            </a:r>
            <a:endParaRPr lang="en-US" altLang="uk-UA" sz="1700"/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altLang="uk-UA" sz="1700"/>
              <a:t>Індексується у наукометричних базах:</a:t>
            </a:r>
          </a:p>
        </p:txBody>
      </p:sp>
      <p:pic>
        <p:nvPicPr>
          <p:cNvPr id="30725" name="Рисунок 4">
            <a:extLst>
              <a:ext uri="{FF2B5EF4-FFF2-40B4-BE49-F238E27FC236}">
                <a16:creationId xmlns:a16="http://schemas.microsoft.com/office/drawing/2014/main" id="{D4F8346B-74C6-70B0-0DD8-89CBF5764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836613"/>
            <a:ext cx="23590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2182</Words>
  <Application>Microsoft Office PowerPoint</Application>
  <PresentationFormat>Екран (4:3)</PresentationFormat>
  <Paragraphs>294</Paragraphs>
  <Slides>21</Slides>
  <Notes>7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Наукові міжнародні зв’язки  ДУ «Інституту всесвітньої історії НАН України» </vt:lpstr>
      <vt:lpstr>Презентація PowerPoint</vt:lpstr>
      <vt:lpstr>Наукові зв’язки ДУ «Інститут всесвітньої історії НАН України» з країнами світу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Співпраця ДУ «Інститут всесвітньої  історії НАН України» з ЗВО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user2099</dc:creator>
  <cp:lastModifiedBy>Олексій Р</cp:lastModifiedBy>
  <cp:revision>90</cp:revision>
  <dcterms:created xsi:type="dcterms:W3CDTF">2021-07-06T10:46:08Z</dcterms:created>
  <dcterms:modified xsi:type="dcterms:W3CDTF">2024-10-27T08:50:12Z</dcterms:modified>
</cp:coreProperties>
</file>